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9" r:id="rId5"/>
    <p:sldId id="271" r:id="rId6"/>
    <p:sldId id="258" r:id="rId7"/>
    <p:sldId id="260" r:id="rId8"/>
    <p:sldId id="261" r:id="rId9"/>
    <p:sldId id="262" r:id="rId10"/>
    <p:sldId id="263" r:id="rId11"/>
    <p:sldId id="264" r:id="rId12"/>
    <p:sldId id="265" r:id="rId13"/>
    <p:sldId id="266" r:id="rId14"/>
    <p:sldId id="267" r:id="rId15"/>
    <p:sldId id="268"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BB5255C0-B56B-44A3-9855-C7D05699166C}" type="datetimeFigureOut">
              <a:rPr lang="ru-RU" smtClean="0"/>
              <a:t>27.03.2021</a:t>
            </a:fld>
            <a:endParaRPr lang="ru-RU"/>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ru-RU"/>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71C6BF9-02D8-4D06-B103-AB442D42C5CC}" type="slidenum">
              <a:rPr lang="ru-RU" smtClean="0"/>
              <a:t>‹#›</a:t>
            </a:fld>
            <a:endParaRPr lang="ru-RU"/>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477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B5255C0-B56B-44A3-9855-C7D05699166C}" type="datetimeFigureOut">
              <a:rPr lang="ru-RU" smtClean="0"/>
              <a:t>27.03.2021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71C6BF9-02D8-4D06-B103-AB442D42C5CC}" type="slidenum">
              <a:rPr lang="ru-RU" smtClean="0"/>
              <a:t>‹#›</a:t>
            </a:fld>
            <a:endParaRPr lang="ru-RU"/>
          </a:p>
        </p:txBody>
      </p:sp>
    </p:spTree>
    <p:extLst>
      <p:ext uri="{BB962C8B-B14F-4D97-AF65-F5344CB8AC3E}">
        <p14:creationId xmlns:p14="http://schemas.microsoft.com/office/powerpoint/2010/main" val="3893608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B5255C0-B56B-44A3-9855-C7D05699166C}" type="datetimeFigureOut">
              <a:rPr lang="ru-RU" smtClean="0"/>
              <a:t>27.03.2021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71C6BF9-02D8-4D06-B103-AB442D42C5CC}" type="slidenum">
              <a:rPr lang="ru-RU" smtClean="0"/>
              <a:t>‹#›</a:t>
            </a:fld>
            <a:endParaRPr lang="ru-RU"/>
          </a:p>
        </p:txBody>
      </p:sp>
    </p:spTree>
    <p:extLst>
      <p:ext uri="{BB962C8B-B14F-4D97-AF65-F5344CB8AC3E}">
        <p14:creationId xmlns:p14="http://schemas.microsoft.com/office/powerpoint/2010/main" val="2199185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B5255C0-B56B-44A3-9855-C7D05699166C}" type="datetimeFigureOut">
              <a:rPr lang="ru-RU" smtClean="0"/>
              <a:t>27.03.2021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71C6BF9-02D8-4D06-B103-AB442D42C5CC}" type="slidenum">
              <a:rPr lang="ru-RU" smtClean="0"/>
              <a:t>‹#›</a:t>
            </a:fld>
            <a:endParaRPr lang="ru-RU"/>
          </a:p>
        </p:txBody>
      </p:sp>
    </p:spTree>
    <p:extLst>
      <p:ext uri="{BB962C8B-B14F-4D97-AF65-F5344CB8AC3E}">
        <p14:creationId xmlns:p14="http://schemas.microsoft.com/office/powerpoint/2010/main" val="1077759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B5255C0-B56B-44A3-9855-C7D05699166C}" type="datetimeFigureOut">
              <a:rPr lang="ru-RU" smtClean="0"/>
              <a:t>27.03.2021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71C6BF9-02D8-4D06-B103-AB442D42C5CC}" type="slidenum">
              <a:rPr lang="ru-RU" smtClean="0"/>
              <a:t>‹#›</a:t>
            </a:fld>
            <a:endParaRPr lang="ru-RU"/>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9681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B5255C0-B56B-44A3-9855-C7D05699166C}" type="datetimeFigureOut">
              <a:rPr lang="ru-RU" smtClean="0"/>
              <a:t>27.03.2021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71C6BF9-02D8-4D06-B103-AB442D42C5CC}" type="slidenum">
              <a:rPr lang="ru-RU" smtClean="0"/>
              <a:t>‹#›</a:t>
            </a:fld>
            <a:endParaRPr lang="ru-RU"/>
          </a:p>
        </p:txBody>
      </p:sp>
    </p:spTree>
    <p:extLst>
      <p:ext uri="{BB962C8B-B14F-4D97-AF65-F5344CB8AC3E}">
        <p14:creationId xmlns:p14="http://schemas.microsoft.com/office/powerpoint/2010/main" val="3609331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B5255C0-B56B-44A3-9855-C7D05699166C}" type="datetimeFigureOut">
              <a:rPr lang="ru-RU" smtClean="0"/>
              <a:t>27.03.2021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71C6BF9-02D8-4D06-B103-AB442D42C5CC}" type="slidenum">
              <a:rPr lang="ru-RU" smtClean="0"/>
              <a:t>‹#›</a:t>
            </a:fld>
            <a:endParaRPr lang="ru-RU"/>
          </a:p>
        </p:txBody>
      </p:sp>
    </p:spTree>
    <p:extLst>
      <p:ext uri="{BB962C8B-B14F-4D97-AF65-F5344CB8AC3E}">
        <p14:creationId xmlns:p14="http://schemas.microsoft.com/office/powerpoint/2010/main" val="4028598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B5255C0-B56B-44A3-9855-C7D05699166C}" type="datetimeFigureOut">
              <a:rPr lang="ru-RU" smtClean="0"/>
              <a:t>27.03.2021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71C6BF9-02D8-4D06-B103-AB442D42C5CC}" type="slidenum">
              <a:rPr lang="ru-RU" smtClean="0"/>
              <a:t>‹#›</a:t>
            </a:fld>
            <a:endParaRPr lang="ru-RU"/>
          </a:p>
        </p:txBody>
      </p:sp>
    </p:spTree>
    <p:extLst>
      <p:ext uri="{BB962C8B-B14F-4D97-AF65-F5344CB8AC3E}">
        <p14:creationId xmlns:p14="http://schemas.microsoft.com/office/powerpoint/2010/main" val="354823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5255C0-B56B-44A3-9855-C7D05699166C}" type="datetimeFigureOut">
              <a:rPr lang="ru-RU" smtClean="0"/>
              <a:t>27.03.2021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71C6BF9-02D8-4D06-B103-AB442D42C5CC}" type="slidenum">
              <a:rPr lang="ru-RU" smtClean="0"/>
              <a:t>‹#›</a:t>
            </a:fld>
            <a:endParaRPr lang="ru-RU"/>
          </a:p>
        </p:txBody>
      </p:sp>
    </p:spTree>
    <p:extLst>
      <p:ext uri="{BB962C8B-B14F-4D97-AF65-F5344CB8AC3E}">
        <p14:creationId xmlns:p14="http://schemas.microsoft.com/office/powerpoint/2010/main" val="2627209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smtClean="0"/>
              <a:t>Образец заголовка</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B5255C0-B56B-44A3-9855-C7D05699166C}" type="datetimeFigureOut">
              <a:rPr lang="ru-RU" smtClean="0"/>
              <a:t>27.03.2021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71C6BF9-02D8-4D06-B103-AB442D42C5CC}" type="slidenum">
              <a:rPr lang="ru-RU" smtClean="0"/>
              <a:t>‹#›</a:t>
            </a:fld>
            <a:endParaRPr lang="ru-RU"/>
          </a:p>
        </p:txBody>
      </p:sp>
    </p:spTree>
    <p:extLst>
      <p:ext uri="{BB962C8B-B14F-4D97-AF65-F5344CB8AC3E}">
        <p14:creationId xmlns:p14="http://schemas.microsoft.com/office/powerpoint/2010/main" val="2244729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B5255C0-B56B-44A3-9855-C7D05699166C}" type="datetimeFigureOut">
              <a:rPr lang="ru-RU" smtClean="0"/>
              <a:t>27.03.2021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71C6BF9-02D8-4D06-B103-AB442D42C5CC}" type="slidenum">
              <a:rPr lang="ru-RU" smtClean="0"/>
              <a:t>‹#›</a:t>
            </a:fld>
            <a:endParaRPr lang="ru-RU"/>
          </a:p>
        </p:txBody>
      </p:sp>
    </p:spTree>
    <p:extLst>
      <p:ext uri="{BB962C8B-B14F-4D97-AF65-F5344CB8AC3E}">
        <p14:creationId xmlns:p14="http://schemas.microsoft.com/office/powerpoint/2010/main" val="1442566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BB5255C0-B56B-44A3-9855-C7D05699166C}" type="datetimeFigureOut">
              <a:rPr lang="ru-RU" smtClean="0"/>
              <a:t>27.03.2021</a:t>
            </a:fld>
            <a:endParaRPr lang="ru-RU"/>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071C6BF9-02D8-4D06-B103-AB442D42C5CC}" type="slidenum">
              <a:rPr lang="ru-RU" smtClean="0"/>
              <a:t>‹#›</a:t>
            </a:fld>
            <a:endParaRPr lang="ru-RU"/>
          </a:p>
        </p:txBody>
      </p:sp>
    </p:spTree>
    <p:extLst>
      <p:ext uri="{BB962C8B-B14F-4D97-AF65-F5344CB8AC3E}">
        <p14:creationId xmlns:p14="http://schemas.microsoft.com/office/powerpoint/2010/main" val="36756749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59099" y="826148"/>
            <a:ext cx="10410423" cy="1350381"/>
          </a:xfrm>
        </p:spPr>
        <p:txBody>
          <a:bodyPr>
            <a:normAutofit fontScale="90000"/>
          </a:bodyPr>
          <a:lstStyle/>
          <a:p>
            <a:r>
              <a:rPr lang="ru-RU" dirty="0" smtClean="0"/>
              <a:t>Стили семейного воспитания</a:t>
            </a:r>
            <a:endParaRPr lang="ru-RU" dirty="0"/>
          </a:p>
        </p:txBody>
      </p:sp>
      <p:pic>
        <p:nvPicPr>
          <p:cNvPr id="1026" name="Picture 2" descr="Картинки по запросу родительское воспита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68691">
            <a:off x="888643" y="2442468"/>
            <a:ext cx="4753333" cy="33143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Картинки по запросу родительское воспитан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24246">
            <a:off x="6455908" y="2722511"/>
            <a:ext cx="4762500" cy="2971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520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Картинки по запросу индифферентный стиль воспитан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23104">
            <a:off x="7833782" y="940156"/>
            <a:ext cx="3926445" cy="261763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360607" y="416416"/>
            <a:ext cx="11629623" cy="832834"/>
          </a:xfrm>
        </p:spPr>
        <p:txBody>
          <a:bodyPr/>
          <a:lstStyle/>
          <a:p>
            <a:r>
              <a:rPr lang="ru-RU" dirty="0">
                <a:solidFill>
                  <a:schemeClr val="accent2">
                    <a:lumMod val="75000"/>
                  </a:schemeClr>
                </a:solidFill>
              </a:rPr>
              <a:t>ИНДИФФЕРЕНТНЫЙ СТИЛЬ ВОСПИТАНИЯ</a:t>
            </a:r>
          </a:p>
        </p:txBody>
      </p:sp>
      <p:sp>
        <p:nvSpPr>
          <p:cNvPr id="3" name="Объект 2"/>
          <p:cNvSpPr>
            <a:spLocks noGrp="1"/>
          </p:cNvSpPr>
          <p:nvPr>
            <p:ph idx="1"/>
          </p:nvPr>
        </p:nvSpPr>
        <p:spPr>
          <a:xfrm>
            <a:off x="486177" y="1426336"/>
            <a:ext cx="6113405" cy="4038600"/>
          </a:xfrm>
        </p:spPr>
        <p:txBody>
          <a:bodyPr>
            <a:normAutofit lnSpcReduction="10000"/>
          </a:bodyPr>
          <a:lstStyle/>
          <a:p>
            <a:r>
              <a:rPr lang="ru-RU" b="1" dirty="0" smtClean="0">
                <a:solidFill>
                  <a:schemeClr val="tx1"/>
                </a:solidFill>
              </a:rPr>
              <a:t>Особенности:</a:t>
            </a:r>
          </a:p>
          <a:p>
            <a:pPr marL="45720" indent="0">
              <a:buNone/>
            </a:pPr>
            <a:r>
              <a:rPr lang="ru-RU" dirty="0">
                <a:solidFill>
                  <a:schemeClr val="tx1"/>
                </a:solidFill>
              </a:rPr>
              <a:t>самый неблагоприятный с точки зрения формирования психики и развития личности ребенка является индифферентный стиль семейного воспитания. Здесь, к отрицательным характеристикам предыдущего стиля семейного воспитания прибавляется еще и отсутствие теплоты в отношении к ребенку</a:t>
            </a:r>
            <a:r>
              <a:rPr lang="ru-RU" dirty="0" smtClean="0">
                <a:solidFill>
                  <a:schemeClr val="tx1"/>
                </a:solidFill>
              </a:rPr>
              <a:t>.</a:t>
            </a:r>
          </a:p>
          <a:p>
            <a:pPr marL="45720" indent="0">
              <a:buNone/>
            </a:pPr>
            <a:r>
              <a:rPr lang="ru-RU" dirty="0" smtClean="0">
                <a:solidFill>
                  <a:schemeClr val="tx1"/>
                </a:solidFill>
              </a:rPr>
              <a:t> </a:t>
            </a:r>
            <a:r>
              <a:rPr lang="ru-RU" dirty="0">
                <a:solidFill>
                  <a:schemeClr val="tx1"/>
                </a:solidFill>
              </a:rPr>
              <a:t>К ребенку относятся с пренебрежением, игнорируя его эмоциональные потребности. Это случаи, скорее всего, случайного или  нежелательного появления ребенка в семье. Ну, раз уж родился, живи, но не мешай.</a:t>
            </a:r>
          </a:p>
        </p:txBody>
      </p:sp>
      <p:pic>
        <p:nvPicPr>
          <p:cNvPr id="4" name="Рисунок 3"/>
          <p:cNvPicPr>
            <a:picLocks noChangeAspect="1"/>
          </p:cNvPicPr>
          <p:nvPr/>
        </p:nvPicPr>
        <p:blipFill>
          <a:blip r:embed="rId3"/>
          <a:stretch>
            <a:fillRect/>
          </a:stretch>
        </p:blipFill>
        <p:spPr>
          <a:xfrm>
            <a:off x="6503830" y="3758806"/>
            <a:ext cx="4228182" cy="2828737"/>
          </a:xfrm>
          <a:prstGeom prst="rect">
            <a:avLst/>
          </a:prstGeom>
        </p:spPr>
      </p:pic>
    </p:spTree>
    <p:extLst>
      <p:ext uri="{BB962C8B-B14F-4D97-AF65-F5344CB8AC3E}">
        <p14:creationId xmlns:p14="http://schemas.microsoft.com/office/powerpoint/2010/main" val="1934017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6938" y="467933"/>
            <a:ext cx="9875520" cy="781318"/>
          </a:xfrm>
        </p:spPr>
        <p:txBody>
          <a:bodyPr>
            <a:normAutofit fontScale="90000"/>
          </a:bodyPr>
          <a:lstStyle/>
          <a:p>
            <a:pPr algn="ctr"/>
            <a:r>
              <a:rPr lang="ru-RU" sz="4000" dirty="0" smtClean="0">
                <a:solidFill>
                  <a:srgbClr val="FF0000"/>
                </a:solidFill>
              </a:rPr>
              <a:t>Последствия!</a:t>
            </a:r>
            <a:r>
              <a:rPr lang="ru-RU" dirty="0"/>
              <a:t/>
            </a:r>
            <a:br>
              <a:rPr lang="ru-RU" dirty="0"/>
            </a:br>
            <a:endParaRPr lang="ru-RU" dirty="0"/>
          </a:p>
        </p:txBody>
      </p:sp>
      <p:sp>
        <p:nvSpPr>
          <p:cNvPr id="3" name="Объект 2"/>
          <p:cNvSpPr>
            <a:spLocks noGrp="1"/>
          </p:cNvSpPr>
          <p:nvPr>
            <p:ph idx="1"/>
          </p:nvPr>
        </p:nvSpPr>
        <p:spPr>
          <a:xfrm>
            <a:off x="460419" y="285722"/>
            <a:ext cx="11336629" cy="4038600"/>
          </a:xfrm>
        </p:spPr>
        <p:txBody>
          <a:bodyPr/>
          <a:lstStyle/>
          <a:p>
            <a:endParaRPr lang="ru-RU" dirty="0"/>
          </a:p>
          <a:p>
            <a:r>
              <a:rPr lang="ru-RU" dirty="0">
                <a:solidFill>
                  <a:schemeClr val="tx1"/>
                </a:solidFill>
              </a:rPr>
              <a:t>При индифферентном стиле семейного воспитания возможно развитие у детей эмоциональной отчужденности, тревожности, замкнутости и недоверия к окружающим. Существует опасность вовлечения детей в асоциальные группы, поскольку родители неспособны контролировать их поступки. Чаще всего, в индифферентных семьях вырастают либо безответственные и неуверенные в себе дети, либо наоборот неуправляемые и импульсивные. </a:t>
            </a:r>
            <a:endParaRPr lang="ru-RU" dirty="0" smtClean="0">
              <a:solidFill>
                <a:schemeClr val="tx1"/>
              </a:solidFill>
            </a:endParaRPr>
          </a:p>
          <a:p>
            <a:r>
              <a:rPr lang="ru-RU" dirty="0" smtClean="0">
                <a:solidFill>
                  <a:schemeClr val="tx1"/>
                </a:solidFill>
              </a:rPr>
              <a:t>В </a:t>
            </a:r>
            <a:r>
              <a:rPr lang="ru-RU" dirty="0">
                <a:solidFill>
                  <a:schemeClr val="tx1"/>
                </a:solidFill>
              </a:rPr>
              <a:t>лучшем случае дети таких родителей все же становятся сильными, творческими, активными людьми. Формирование личности в таком случае во многом зависит от среды вне семьи.</a:t>
            </a:r>
          </a:p>
          <a:p>
            <a:endParaRPr lang="ru-RU" dirty="0"/>
          </a:p>
        </p:txBody>
      </p:sp>
      <p:pic>
        <p:nvPicPr>
          <p:cNvPr id="8194" name="Picture 2" descr="Картинки по запросу безразличие родителей к детя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8232" y="3490174"/>
            <a:ext cx="4095482" cy="291062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Картинки по запросу безразличие родителей к детя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419" y="3602385"/>
            <a:ext cx="4605225" cy="30480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885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2696" y="467933"/>
            <a:ext cx="9875520" cy="523741"/>
          </a:xfrm>
        </p:spPr>
        <p:txBody>
          <a:bodyPr>
            <a:normAutofit fontScale="90000"/>
          </a:bodyPr>
          <a:lstStyle/>
          <a:p>
            <a:pPr algn="ctr"/>
            <a:r>
              <a:rPr lang="ru-RU" dirty="0" smtClean="0">
                <a:solidFill>
                  <a:schemeClr val="accent2">
                    <a:lumMod val="75000"/>
                  </a:schemeClr>
                </a:solidFill>
              </a:rPr>
              <a:t>Рекомендации!</a:t>
            </a:r>
            <a:endParaRPr lang="ru-RU" dirty="0"/>
          </a:p>
        </p:txBody>
      </p:sp>
      <p:sp>
        <p:nvSpPr>
          <p:cNvPr id="3" name="Объект 2"/>
          <p:cNvSpPr>
            <a:spLocks noGrp="1"/>
          </p:cNvSpPr>
          <p:nvPr>
            <p:ph idx="1"/>
          </p:nvPr>
        </p:nvSpPr>
        <p:spPr>
          <a:xfrm>
            <a:off x="1194516" y="1233151"/>
            <a:ext cx="9872871" cy="5219164"/>
          </a:xfrm>
        </p:spPr>
        <p:txBody>
          <a:bodyPr>
            <a:normAutofit/>
          </a:bodyPr>
          <a:lstStyle/>
          <a:p>
            <a:r>
              <a:rPr lang="ru-RU" dirty="0">
                <a:solidFill>
                  <a:schemeClr val="tx1"/>
                </a:solidFill>
              </a:rPr>
              <a:t>Включитесь в жизнь своего ребенка. Будьте активным участником всех его интересов, проявите инициативу.</a:t>
            </a:r>
          </a:p>
          <a:p>
            <a:r>
              <a:rPr lang="ru-RU" dirty="0">
                <a:solidFill>
                  <a:schemeClr val="tx1"/>
                </a:solidFill>
              </a:rPr>
              <a:t>Составьте четкую систему запретов, чтоб ребенок почувствовал грань дозволенности.</a:t>
            </a:r>
          </a:p>
          <a:p>
            <a:r>
              <a:rPr lang="ru-RU" dirty="0">
                <a:solidFill>
                  <a:schemeClr val="tx1"/>
                </a:solidFill>
              </a:rPr>
              <a:t>Обговорите его обязанности и права в семье, дайте поручение по дому, которое закрепится за ним.</a:t>
            </a:r>
          </a:p>
          <a:p>
            <a:r>
              <a:rPr lang="ru-RU" dirty="0">
                <a:solidFill>
                  <a:schemeClr val="tx1"/>
                </a:solidFill>
              </a:rPr>
              <a:t>Проявите «душевную теплоту», говорите «по душам», постарайтесь перевести отношения в дружественные и доброжелательные. Беседуйте с ним на интересующие его темы, таким образом вы покажите насколько ребенок для вас важен.</a:t>
            </a:r>
          </a:p>
          <a:p>
            <a:r>
              <a:rPr lang="ru-RU" dirty="0">
                <a:solidFill>
                  <a:schemeClr val="tx1"/>
                </a:solidFill>
              </a:rPr>
              <a:t>Любите его и не бойтесь ему про это сказать.</a:t>
            </a:r>
          </a:p>
          <a:p>
            <a:endParaRPr lang="ru-RU" dirty="0"/>
          </a:p>
        </p:txBody>
      </p:sp>
    </p:spTree>
    <p:extLst>
      <p:ext uri="{BB962C8B-B14F-4D97-AF65-F5344CB8AC3E}">
        <p14:creationId xmlns:p14="http://schemas.microsoft.com/office/powerpoint/2010/main" val="1826523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Картинки по запросу попустительский стил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3234" y="1516486"/>
            <a:ext cx="4108359" cy="5000223"/>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70686" y="261870"/>
            <a:ext cx="11217498" cy="1356360"/>
          </a:xfrm>
        </p:spPr>
        <p:txBody>
          <a:bodyPr>
            <a:normAutofit/>
          </a:bodyPr>
          <a:lstStyle/>
          <a:p>
            <a:pPr algn="ctr"/>
            <a:r>
              <a:rPr lang="ru-RU" sz="4000" dirty="0">
                <a:solidFill>
                  <a:schemeClr val="accent2">
                    <a:lumMod val="75000"/>
                  </a:schemeClr>
                </a:solidFill>
              </a:rPr>
              <a:t>ЛИБЕРАЛЬНЫЙ СТИЛЬ ВОСПИТАНИЯ (ПОПУСТИТЕЛЬСКИЙ)</a:t>
            </a:r>
          </a:p>
        </p:txBody>
      </p:sp>
      <p:sp>
        <p:nvSpPr>
          <p:cNvPr id="3" name="Объект 2"/>
          <p:cNvSpPr>
            <a:spLocks noGrp="1"/>
          </p:cNvSpPr>
          <p:nvPr>
            <p:ph idx="1"/>
          </p:nvPr>
        </p:nvSpPr>
        <p:spPr>
          <a:xfrm>
            <a:off x="257579" y="1516486"/>
            <a:ext cx="8062174" cy="5000223"/>
          </a:xfrm>
        </p:spPr>
        <p:txBody>
          <a:bodyPr>
            <a:normAutofit/>
          </a:bodyPr>
          <a:lstStyle/>
          <a:p>
            <a:r>
              <a:rPr lang="ru-RU" b="1" dirty="0" smtClean="0">
                <a:solidFill>
                  <a:schemeClr val="tx1"/>
                </a:solidFill>
              </a:rPr>
              <a:t>Особенности:</a:t>
            </a:r>
            <a:endParaRPr lang="ru-RU" b="1" dirty="0">
              <a:solidFill>
                <a:schemeClr val="tx1"/>
              </a:solidFill>
            </a:endParaRPr>
          </a:p>
          <a:p>
            <a:pPr marL="45720" indent="0">
              <a:buNone/>
            </a:pPr>
            <a:r>
              <a:rPr lang="ru-RU" dirty="0">
                <a:solidFill>
                  <a:schemeClr val="tx1"/>
                </a:solidFill>
              </a:rPr>
              <a:t>При этом стиле воспитания родитель формирует у ребенка «свободу», самостоятельность и раскованность, позволяет ему делать абсолютно всё, что он хочет, не накладывает никаких ограничений. Родитель не помогает подростку и не мешает, не принимает никакого участия в становлении личности</a:t>
            </a:r>
            <a:r>
              <a:rPr lang="ru-RU" dirty="0" smtClean="0">
                <a:solidFill>
                  <a:schemeClr val="tx1"/>
                </a:solidFill>
              </a:rPr>
              <a:t>.</a:t>
            </a:r>
            <a:endParaRPr lang="ru-RU" dirty="0">
              <a:solidFill>
                <a:schemeClr val="tx1"/>
              </a:solidFill>
            </a:endParaRPr>
          </a:p>
          <a:p>
            <a:pPr marL="45720" indent="0">
              <a:buNone/>
            </a:pPr>
            <a:r>
              <a:rPr lang="ru-RU" dirty="0">
                <a:solidFill>
                  <a:schemeClr val="tx1"/>
                </a:solidFill>
              </a:rPr>
              <a:t>Либеральный стиль общения предполагает тактику невмешательства, основу которой, по сути, составляют равнодушие и незаинтересованность проблемами ребенка. Общими особенностями либерального и авторитарного стилей общения, несмотря на кажущуюся их противоположность, являются </a:t>
            </a:r>
            <a:r>
              <a:rPr lang="ru-RU" dirty="0" err="1">
                <a:solidFill>
                  <a:schemeClr val="tx1"/>
                </a:solidFill>
              </a:rPr>
              <a:t>дистантные</a:t>
            </a:r>
            <a:r>
              <a:rPr lang="ru-RU" dirty="0">
                <a:solidFill>
                  <a:schemeClr val="tx1"/>
                </a:solidFill>
              </a:rPr>
              <a:t> отношения, отсутствие доверия, явная </a:t>
            </a:r>
            <a:r>
              <a:rPr lang="ru-RU" dirty="0" smtClean="0">
                <a:solidFill>
                  <a:schemeClr val="tx1"/>
                </a:solidFill>
              </a:rPr>
              <a:t> </a:t>
            </a:r>
            <a:r>
              <a:rPr lang="ru-RU" dirty="0">
                <a:solidFill>
                  <a:schemeClr val="tx1"/>
                </a:solidFill>
              </a:rPr>
              <a:t>обособленность, отчужденность, демонстративное подчеркивание своего доминирующего положения.</a:t>
            </a:r>
          </a:p>
          <a:p>
            <a:endParaRPr lang="ru-RU" dirty="0"/>
          </a:p>
        </p:txBody>
      </p:sp>
    </p:spTree>
    <p:extLst>
      <p:ext uri="{BB962C8B-B14F-4D97-AF65-F5344CB8AC3E}">
        <p14:creationId xmlns:p14="http://schemas.microsoft.com/office/powerpoint/2010/main" val="4279627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8332" y="936278"/>
            <a:ext cx="11130565" cy="5154769"/>
          </a:xfrm>
        </p:spPr>
        <p:txBody>
          <a:bodyPr/>
          <a:lstStyle/>
          <a:p>
            <a:r>
              <a:rPr lang="ru-RU" dirty="0" smtClean="0">
                <a:solidFill>
                  <a:schemeClr val="tx1"/>
                </a:solidFill>
              </a:rPr>
              <a:t>самостоятельность</a:t>
            </a:r>
            <a:r>
              <a:rPr lang="ru-RU" dirty="0">
                <a:solidFill>
                  <a:schemeClr val="tx1"/>
                </a:solidFill>
              </a:rPr>
              <a:t>, склонность к асоциальным формам поведения: воровство, праздность, бродяжничество, поиск удовольствий (токсины, алкоголь, наркотики, секс), грубость, гневность, раздражительность, агрессивность, мстительность, задиристость, озлобление, </a:t>
            </a:r>
            <a:r>
              <a:rPr lang="ru-RU" dirty="0" err="1">
                <a:solidFill>
                  <a:schemeClr val="tx1"/>
                </a:solidFill>
              </a:rPr>
              <a:t>демонстративность</a:t>
            </a:r>
            <a:r>
              <a:rPr lang="ru-RU" dirty="0">
                <a:solidFill>
                  <a:schemeClr val="tx1"/>
                </a:solidFill>
              </a:rPr>
              <a:t> (как попытка привлечь к себе внимание), жестокость, бесстрашие, отсутствие стыда, чувства вины, эгоизм, лживость,  манипулирование (вызывает жалость, дает обещания, прикинется дурачком или обворожительным, красноречиво раскаивается) и т.д</a:t>
            </a:r>
            <a:r>
              <a:rPr lang="ru-RU" dirty="0" smtClean="0">
                <a:solidFill>
                  <a:schemeClr val="tx1"/>
                </a:solidFill>
              </a:rPr>
              <a:t>.</a:t>
            </a:r>
            <a:endParaRPr lang="ru-RU" dirty="0">
              <a:solidFill>
                <a:schemeClr val="tx1"/>
              </a:solidFill>
            </a:endParaRPr>
          </a:p>
        </p:txBody>
      </p:sp>
      <p:sp>
        <p:nvSpPr>
          <p:cNvPr id="4" name="Прямоугольник 3"/>
          <p:cNvSpPr/>
          <p:nvPr/>
        </p:nvSpPr>
        <p:spPr>
          <a:xfrm>
            <a:off x="4610637" y="413058"/>
            <a:ext cx="2425956" cy="523220"/>
          </a:xfrm>
          <a:prstGeom prst="rect">
            <a:avLst/>
          </a:prstGeom>
        </p:spPr>
        <p:txBody>
          <a:bodyPr wrap="square">
            <a:spAutoFit/>
          </a:bodyPr>
          <a:lstStyle/>
          <a:p>
            <a:r>
              <a:rPr lang="ru-RU" sz="2800" dirty="0" smtClean="0">
                <a:solidFill>
                  <a:srgbClr val="FF0000"/>
                </a:solidFill>
              </a:rPr>
              <a:t>Последствия!</a:t>
            </a:r>
            <a:endParaRPr lang="ru-RU" sz="2800" dirty="0">
              <a:solidFill>
                <a:srgbClr val="FF0000"/>
              </a:solidFill>
            </a:endParaRPr>
          </a:p>
        </p:txBody>
      </p:sp>
      <p:pic>
        <p:nvPicPr>
          <p:cNvPr id="10242" name="Picture 2" descr="Картинки по запросу асоциальные формы поведен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0583" y="3168202"/>
            <a:ext cx="5825224" cy="3268819"/>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Похожее изображен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640" y="3579521"/>
            <a:ext cx="37147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85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609600"/>
            <a:ext cx="9875520" cy="549499"/>
          </a:xfrm>
        </p:spPr>
        <p:txBody>
          <a:bodyPr>
            <a:normAutofit fontScale="90000"/>
          </a:bodyPr>
          <a:lstStyle/>
          <a:p>
            <a:pPr algn="ctr"/>
            <a:r>
              <a:rPr lang="ru-RU" dirty="0" smtClean="0">
                <a:solidFill>
                  <a:schemeClr val="accent2">
                    <a:lumMod val="75000"/>
                  </a:schemeClr>
                </a:solidFill>
              </a:rPr>
              <a:t>Рекомендации!</a:t>
            </a:r>
            <a:endParaRPr lang="ru-RU" dirty="0">
              <a:solidFill>
                <a:schemeClr val="accent2">
                  <a:lumMod val="75000"/>
                </a:schemeClr>
              </a:solidFill>
            </a:endParaRPr>
          </a:p>
        </p:txBody>
      </p:sp>
      <p:sp>
        <p:nvSpPr>
          <p:cNvPr id="3" name="Объект 2"/>
          <p:cNvSpPr>
            <a:spLocks noGrp="1"/>
          </p:cNvSpPr>
          <p:nvPr>
            <p:ph idx="1"/>
          </p:nvPr>
        </p:nvSpPr>
        <p:spPr>
          <a:xfrm>
            <a:off x="833907" y="1336182"/>
            <a:ext cx="11117687" cy="5180527"/>
          </a:xfrm>
        </p:spPr>
        <p:txBody>
          <a:bodyPr>
            <a:normAutofit/>
          </a:bodyPr>
          <a:lstStyle/>
          <a:p>
            <a:r>
              <a:rPr lang="ru-RU" dirty="0">
                <a:solidFill>
                  <a:schemeClr val="tx1"/>
                </a:solidFill>
              </a:rPr>
              <a:t>Поменяйте тактику общения и отношение к своему ребенку. Постарайтесь восстановить взаимное доверие и уважение.</a:t>
            </a:r>
          </a:p>
          <a:p>
            <a:r>
              <a:rPr lang="ru-RU" dirty="0">
                <a:solidFill>
                  <a:schemeClr val="tx1"/>
                </a:solidFill>
              </a:rPr>
              <a:t>Установите систему запретов и включитесь сами в жизнь подростка.</a:t>
            </a:r>
          </a:p>
          <a:p>
            <a:r>
              <a:rPr lang="ru-RU" dirty="0">
                <a:solidFill>
                  <a:schemeClr val="tx1"/>
                </a:solidFill>
              </a:rPr>
              <a:t>Помогите ему участвовать в жизни семьи, четко обозначьте функциональные обязанности ребенка в семье, свои требования и ожидания.</a:t>
            </a:r>
          </a:p>
          <a:p>
            <a:r>
              <a:rPr lang="ru-RU" dirty="0">
                <a:solidFill>
                  <a:schemeClr val="tx1"/>
                </a:solidFill>
              </a:rPr>
              <a:t>Создайте семейный совет, на котором решались бы многие проблемы всей семьи.</a:t>
            </a:r>
          </a:p>
          <a:p>
            <a:r>
              <a:rPr lang="ru-RU" dirty="0">
                <a:solidFill>
                  <a:schemeClr val="tx1"/>
                </a:solidFill>
              </a:rPr>
              <a:t>Проявляйте «душевную теплоту» к ребенку, подчеркивайте его важность для вас и исключительность, беседуйте с ним и интересуйтесь его мнением.</a:t>
            </a:r>
          </a:p>
          <a:p>
            <a:r>
              <a:rPr lang="ru-RU" dirty="0">
                <a:solidFill>
                  <a:schemeClr val="tx1"/>
                </a:solidFill>
              </a:rPr>
              <a:t>Помните, что ребенку необходимо ваше искреннее участие в его жизни!</a:t>
            </a:r>
          </a:p>
          <a:p>
            <a:endParaRPr lang="ru-RU" dirty="0"/>
          </a:p>
        </p:txBody>
      </p:sp>
    </p:spTree>
    <p:extLst>
      <p:ext uri="{BB962C8B-B14F-4D97-AF65-F5344CB8AC3E}">
        <p14:creationId xmlns:p14="http://schemas.microsoft.com/office/powerpoint/2010/main" val="106845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Картинки по запросу семь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557" y="3554569"/>
            <a:ext cx="4376647" cy="291202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Картинки по запросу твое дитя часть те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03691">
            <a:off x="6652916" y="1815921"/>
            <a:ext cx="4675031" cy="3659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774687" y="776373"/>
            <a:ext cx="6096000" cy="2778196"/>
          </a:xfrm>
          <a:prstGeom prst="rect">
            <a:avLst/>
          </a:prstGeom>
        </p:spPr>
        <p:txBody>
          <a:bodyPr>
            <a:spAutoFit/>
          </a:bodyPr>
          <a:lstStyle/>
          <a:p>
            <a:pPr marL="228600" lvl="0" indent="-182880">
              <a:lnSpc>
                <a:spcPct val="90000"/>
              </a:lnSpc>
              <a:spcBef>
                <a:spcPts val="1400"/>
              </a:spcBef>
              <a:buClr>
                <a:srgbClr val="A6B727"/>
              </a:buClr>
              <a:buSzPct val="80000"/>
              <a:buFont typeface="Corbel" pitchFamily="34" charset="0"/>
              <a:buChar char="•"/>
            </a:pPr>
            <a:r>
              <a:rPr lang="ru-RU" sz="2800" dirty="0">
                <a:solidFill>
                  <a:srgbClr val="000000"/>
                </a:solidFill>
              </a:rPr>
              <a:t>Ребенок – зеркало семьи; как в капле воды отражается </a:t>
            </a:r>
            <a:r>
              <a:rPr lang="ru-RU" sz="2800" dirty="0" err="1">
                <a:solidFill>
                  <a:srgbClr val="000000"/>
                </a:solidFill>
              </a:rPr>
              <a:t>солнце,так</a:t>
            </a:r>
            <a:r>
              <a:rPr lang="ru-RU" sz="2800" dirty="0">
                <a:solidFill>
                  <a:srgbClr val="000000"/>
                </a:solidFill>
              </a:rPr>
              <a:t> в детях отражается нравственная чистота матери и отца.</a:t>
            </a:r>
          </a:p>
          <a:p>
            <a:pPr marL="45720" lvl="0">
              <a:lnSpc>
                <a:spcPct val="90000"/>
              </a:lnSpc>
              <a:spcBef>
                <a:spcPts val="1400"/>
              </a:spcBef>
              <a:buClr>
                <a:srgbClr val="A6B727"/>
              </a:buClr>
              <a:buSzPct val="80000"/>
            </a:pPr>
            <a:endParaRPr lang="ru-RU" sz="2800" dirty="0">
              <a:solidFill>
                <a:srgbClr val="000000"/>
              </a:solidFill>
            </a:endParaRPr>
          </a:p>
          <a:p>
            <a:pPr marL="45720" lvl="0">
              <a:lnSpc>
                <a:spcPct val="90000"/>
              </a:lnSpc>
              <a:spcBef>
                <a:spcPts val="1400"/>
              </a:spcBef>
              <a:buClr>
                <a:srgbClr val="A6B727"/>
              </a:buClr>
              <a:buSzPct val="80000"/>
            </a:pPr>
            <a:r>
              <a:rPr lang="ru-RU" sz="2800" dirty="0">
                <a:solidFill>
                  <a:srgbClr val="000000"/>
                </a:solidFill>
              </a:rPr>
              <a:t>В. А. Сухомлинский</a:t>
            </a:r>
          </a:p>
        </p:txBody>
      </p:sp>
    </p:spTree>
    <p:extLst>
      <p:ext uri="{BB962C8B-B14F-4D97-AF65-F5344CB8AC3E}">
        <p14:creationId xmlns:p14="http://schemas.microsoft.com/office/powerpoint/2010/main" val="1318599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6330" y="532327"/>
            <a:ext cx="9875520" cy="1356360"/>
          </a:xfrm>
        </p:spPr>
        <p:txBody>
          <a:bodyPr/>
          <a:lstStyle/>
          <a:p>
            <a:r>
              <a:rPr lang="ru-RU" dirty="0" smtClean="0"/>
              <a:t>Стили семейного </a:t>
            </a:r>
            <a:r>
              <a:rPr lang="ru-RU" dirty="0"/>
              <a:t>воспитания (</a:t>
            </a:r>
            <a:r>
              <a:rPr lang="ru-RU" dirty="0" err="1" smtClean="0"/>
              <a:t>Д.Баумринд</a:t>
            </a:r>
            <a:r>
              <a:rPr lang="ru-RU" dirty="0" smtClean="0"/>
              <a:t>):</a:t>
            </a:r>
            <a:endParaRPr lang="ru-RU" dirty="0"/>
          </a:p>
        </p:txBody>
      </p:sp>
      <p:sp>
        <p:nvSpPr>
          <p:cNvPr id="3" name="Объект 2"/>
          <p:cNvSpPr>
            <a:spLocks noGrp="1"/>
          </p:cNvSpPr>
          <p:nvPr>
            <p:ph idx="1"/>
          </p:nvPr>
        </p:nvSpPr>
        <p:spPr/>
        <p:txBody>
          <a:bodyPr/>
          <a:lstStyle/>
          <a:p>
            <a:pPr marL="342900" lvl="0" indent="-342900" algn="just">
              <a:lnSpc>
                <a:spcPct val="150000"/>
              </a:lnSpc>
              <a:spcAft>
                <a:spcPts val="0"/>
              </a:spcAft>
              <a:buFont typeface="+mj-lt"/>
              <a:buAutoNum type="arabicPeriod"/>
              <a:tabLst>
                <a:tab pos="457200" algn="l"/>
              </a:tabLst>
            </a:pPr>
            <a:r>
              <a:rPr lang="ru-RU" sz="2400" dirty="0" smtClean="0">
                <a:latin typeface="Times New Roman" panose="02020603050405020304" pitchFamily="18" charset="0"/>
                <a:ea typeface="Calibri" panose="020F0502020204030204" pitchFamily="34" charset="0"/>
                <a:cs typeface="Times New Roman" panose="02020603050405020304" pitchFamily="18" charset="0"/>
              </a:rPr>
              <a:t>Авторитетный (демократический)</a:t>
            </a:r>
            <a:endParaRPr lang="ru-RU"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tabLst>
                <a:tab pos="457200" algn="l"/>
              </a:tabLst>
            </a:pPr>
            <a:r>
              <a:rPr lang="ru-RU" sz="2400" dirty="0">
                <a:latin typeface="Times New Roman" panose="02020603050405020304" pitchFamily="18" charset="0"/>
                <a:ea typeface="Calibri" panose="020F0502020204030204" pitchFamily="34" charset="0"/>
                <a:cs typeface="Times New Roman" panose="02020603050405020304" pitchFamily="18" charset="0"/>
              </a:rPr>
              <a:t>Авторитарный</a:t>
            </a:r>
            <a:endParaRPr lang="ru-RU"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tabLst>
                <a:tab pos="457200" algn="l"/>
              </a:tabLst>
            </a:pPr>
            <a:r>
              <a:rPr lang="ru-RU" sz="2400" dirty="0">
                <a:latin typeface="Times New Roman" panose="02020603050405020304" pitchFamily="18" charset="0"/>
                <a:ea typeface="Calibri" panose="020F0502020204030204" pitchFamily="34" charset="0"/>
                <a:cs typeface="Times New Roman" panose="02020603050405020304" pitchFamily="18" charset="0"/>
              </a:rPr>
              <a:t>Индифферентный</a:t>
            </a:r>
            <a:endParaRPr lang="ru-RU"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tabLst>
                <a:tab pos="457200" algn="l"/>
              </a:tabLst>
            </a:pPr>
            <a:r>
              <a:rPr lang="ru-RU" sz="2400" dirty="0" smtClean="0">
                <a:latin typeface="Times New Roman" panose="02020603050405020304" pitchFamily="18" charset="0"/>
                <a:ea typeface="Calibri" panose="020F0502020204030204" pitchFamily="34" charset="0"/>
                <a:cs typeface="Times New Roman" panose="02020603050405020304" pitchFamily="18" charset="0"/>
              </a:rPr>
              <a:t>Либеральный (попустительский)</a:t>
            </a:r>
            <a:endParaRPr lang="ru-RU" sz="1800" dirty="0">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pic>
        <p:nvPicPr>
          <p:cNvPr id="2050" name="Picture 2" descr="Картинки по запросу родительское воспитани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72229">
            <a:off x="7871807" y="540984"/>
            <a:ext cx="4046686" cy="2695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49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935" y="326265"/>
            <a:ext cx="11049000" cy="1356360"/>
          </a:xfrm>
        </p:spPr>
        <p:txBody>
          <a:bodyPr>
            <a:normAutofit/>
          </a:bodyPr>
          <a:lstStyle/>
          <a:p>
            <a:r>
              <a:rPr lang="ru-RU" dirty="0">
                <a:solidFill>
                  <a:schemeClr val="accent2">
                    <a:lumMod val="75000"/>
                  </a:schemeClr>
                </a:solidFill>
              </a:rPr>
              <a:t>АВТОРИТЕТНЫЙ СТИЛЬ ВОСПИТАНИЯ (ИЛИ ДЕМОКРАТИЧЕСКИЙ)</a:t>
            </a:r>
          </a:p>
        </p:txBody>
      </p:sp>
      <p:sp>
        <p:nvSpPr>
          <p:cNvPr id="3" name="Объект 2"/>
          <p:cNvSpPr>
            <a:spLocks noGrp="1"/>
          </p:cNvSpPr>
          <p:nvPr>
            <p:ph idx="1"/>
          </p:nvPr>
        </p:nvSpPr>
        <p:spPr>
          <a:xfrm>
            <a:off x="554935" y="1682625"/>
            <a:ext cx="7146631" cy="5175375"/>
          </a:xfrm>
        </p:spPr>
        <p:txBody>
          <a:bodyPr>
            <a:normAutofit fontScale="77500" lnSpcReduction="20000"/>
          </a:bodyPr>
          <a:lstStyle/>
          <a:p>
            <a:r>
              <a:rPr lang="ru-RU" sz="2300" b="1" dirty="0" smtClean="0">
                <a:solidFill>
                  <a:schemeClr val="tx1"/>
                </a:solidFill>
              </a:rPr>
              <a:t>Особенности:</a:t>
            </a:r>
          </a:p>
          <a:p>
            <a:pPr marL="45720" indent="0">
              <a:buNone/>
            </a:pPr>
            <a:r>
              <a:rPr lang="ru-RU" sz="2300" dirty="0">
                <a:solidFill>
                  <a:schemeClr val="tx1"/>
                </a:solidFill>
              </a:rPr>
              <a:t>Название говорит само за себя. Родители в семье занимают лидирующие позиции, являясь авторитетом для ребенка. Этот стиль характеризуется теплым эмоциональным принятием ребенка и высоким уровнем контроля со стороны взрослых</a:t>
            </a:r>
            <a:r>
              <a:rPr lang="ru-RU" sz="2300" dirty="0" smtClean="0">
                <a:solidFill>
                  <a:schemeClr val="tx1"/>
                </a:solidFill>
              </a:rPr>
              <a:t>. При </a:t>
            </a:r>
            <a:r>
              <a:rPr lang="ru-RU" sz="2300" dirty="0">
                <a:solidFill>
                  <a:schemeClr val="tx1"/>
                </a:solidFill>
              </a:rPr>
              <a:t>таком стиле общения родители ориентированы на личность ребенка, его активной роли в семье, собственной жизни. Ребенок воспитывается как самостоятельная, самобытная личность. В такой семье практически отсутствуют физические наказания и словесная агрессия, родители стараются использовать логику в общении с детьми, стремятся договориться. Уважают себя и своих детей. Родители обладают хорошим жизненным опытом и несут ответственность за своих детей</a:t>
            </a:r>
            <a:r>
              <a:rPr lang="ru-RU" sz="2300" dirty="0" smtClean="0">
                <a:solidFill>
                  <a:schemeClr val="tx1"/>
                </a:solidFill>
              </a:rPr>
              <a:t>.</a:t>
            </a:r>
            <a:endParaRPr lang="ru-RU" sz="2300" dirty="0">
              <a:solidFill>
                <a:schemeClr val="tx1"/>
              </a:solidFill>
            </a:endParaRPr>
          </a:p>
          <a:p>
            <a:pPr marL="45720" indent="0">
              <a:buNone/>
            </a:pPr>
            <a:r>
              <a:rPr lang="ru-RU" sz="2300" b="1" dirty="0">
                <a:solidFill>
                  <a:schemeClr val="tx1"/>
                </a:solidFill>
              </a:rPr>
              <a:t>Для родителей, придерживающихся этого стиля, характерны</a:t>
            </a:r>
            <a:r>
              <a:rPr lang="ru-RU" sz="2300" b="1" dirty="0" smtClean="0">
                <a:solidFill>
                  <a:schemeClr val="tx1"/>
                </a:solidFill>
              </a:rPr>
              <a:t>:</a:t>
            </a:r>
            <a:endParaRPr lang="ru-RU" sz="2300" b="1" dirty="0">
              <a:solidFill>
                <a:schemeClr val="tx1"/>
              </a:solidFill>
            </a:endParaRPr>
          </a:p>
          <a:p>
            <a:r>
              <a:rPr lang="ru-RU" sz="2300" dirty="0">
                <a:solidFill>
                  <a:schemeClr val="tx1"/>
                </a:solidFill>
              </a:rPr>
              <a:t>активно-положительное отношение к ребенку;</a:t>
            </a:r>
          </a:p>
          <a:p>
            <a:r>
              <a:rPr lang="ru-RU" sz="2300" dirty="0">
                <a:solidFill>
                  <a:schemeClr val="tx1"/>
                </a:solidFill>
              </a:rPr>
              <a:t>адекватная оценка его возможностей, успехов и неудач;</a:t>
            </a:r>
          </a:p>
          <a:p>
            <a:r>
              <a:rPr lang="ru-RU" sz="2300" dirty="0">
                <a:solidFill>
                  <a:schemeClr val="tx1"/>
                </a:solidFill>
              </a:rPr>
              <a:t>им свойственны глубокое понимание ребенка, целей и мотивов его поведения;</a:t>
            </a:r>
          </a:p>
          <a:p>
            <a:r>
              <a:rPr lang="ru-RU" sz="2300" dirty="0">
                <a:solidFill>
                  <a:schemeClr val="tx1"/>
                </a:solidFill>
              </a:rPr>
              <a:t>умение прогнозировать развитие личности ребенка.</a:t>
            </a:r>
          </a:p>
          <a:p>
            <a:endParaRPr lang="ru-RU" dirty="0">
              <a:solidFill>
                <a:schemeClr val="tx1"/>
              </a:solidFill>
            </a:endParaRPr>
          </a:p>
        </p:txBody>
      </p:sp>
      <p:pic>
        <p:nvPicPr>
          <p:cNvPr id="11266" name="Picture 2" descr="Картинки по запросу демократический стиль воспитан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3537" y="1127868"/>
            <a:ext cx="3580397" cy="2503974"/>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Картинки по запросу демократический стиль воспитан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8266" y="3915178"/>
            <a:ext cx="3890937" cy="2595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556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39969" y="248992"/>
            <a:ext cx="9875520" cy="768439"/>
          </a:xfrm>
        </p:spPr>
        <p:txBody>
          <a:bodyPr/>
          <a:lstStyle/>
          <a:p>
            <a:pPr algn="ctr"/>
            <a:r>
              <a:rPr lang="ru-RU" b="1" dirty="0" smtClean="0">
                <a:solidFill>
                  <a:schemeClr val="tx1"/>
                </a:solidFill>
              </a:rPr>
              <a:t>Последствия!</a:t>
            </a:r>
            <a:endParaRPr lang="ru-RU" b="1" dirty="0">
              <a:solidFill>
                <a:schemeClr val="tx1"/>
              </a:solidFill>
            </a:endParaRPr>
          </a:p>
        </p:txBody>
      </p:sp>
      <p:sp>
        <p:nvSpPr>
          <p:cNvPr id="3" name="Объект 2"/>
          <p:cNvSpPr>
            <a:spLocks noGrp="1"/>
          </p:cNvSpPr>
          <p:nvPr>
            <p:ph idx="1"/>
          </p:nvPr>
        </p:nvSpPr>
        <p:spPr>
          <a:xfrm>
            <a:off x="177086" y="633211"/>
            <a:ext cx="8245697" cy="5973651"/>
          </a:xfrm>
        </p:spPr>
        <p:txBody>
          <a:bodyPr>
            <a:normAutofit fontScale="92500" lnSpcReduction="20000"/>
          </a:bodyPr>
          <a:lstStyle/>
          <a:p>
            <a:endParaRPr lang="ru-RU" dirty="0"/>
          </a:p>
          <a:p>
            <a:r>
              <a:rPr lang="ru-RU" dirty="0">
                <a:solidFill>
                  <a:schemeClr val="tx1"/>
                </a:solidFill>
              </a:rPr>
              <a:t>При авторитетном стиле воспитания происходит наиболее гармоничное и разностороннее развитие личности ребенка. Для детей, воспитанных в подобных семьях, характерны</a:t>
            </a:r>
            <a:r>
              <a:rPr lang="ru-RU" dirty="0" smtClean="0">
                <a:solidFill>
                  <a:schemeClr val="tx1"/>
                </a:solidFill>
              </a:rPr>
              <a:t>:</a:t>
            </a:r>
            <a:endParaRPr lang="ru-RU" dirty="0">
              <a:solidFill>
                <a:schemeClr val="tx1"/>
              </a:solidFill>
            </a:endParaRPr>
          </a:p>
          <a:p>
            <a:pPr marL="45720" indent="0">
              <a:buNone/>
            </a:pPr>
            <a:r>
              <a:rPr lang="ru-RU" dirty="0" smtClean="0">
                <a:solidFill>
                  <a:schemeClr val="tx1"/>
                </a:solidFill>
              </a:rPr>
              <a:t>- Высокая </a:t>
            </a:r>
            <a:r>
              <a:rPr lang="ru-RU" dirty="0">
                <a:solidFill>
                  <a:schemeClr val="tx1"/>
                </a:solidFill>
              </a:rPr>
              <a:t>самооценка, </a:t>
            </a:r>
            <a:r>
              <a:rPr lang="ru-RU" dirty="0" err="1">
                <a:solidFill>
                  <a:schemeClr val="tx1"/>
                </a:solidFill>
              </a:rPr>
              <a:t>самопринятие</a:t>
            </a:r>
            <a:r>
              <a:rPr lang="ru-RU" dirty="0">
                <a:solidFill>
                  <a:schemeClr val="tx1"/>
                </a:solidFill>
              </a:rPr>
              <a:t>, </a:t>
            </a:r>
            <a:r>
              <a:rPr lang="ru-RU" dirty="0" smtClean="0">
                <a:solidFill>
                  <a:schemeClr val="tx1"/>
                </a:solidFill>
              </a:rPr>
              <a:t>самоконтроль</a:t>
            </a:r>
          </a:p>
          <a:p>
            <a:pPr marL="45720" indent="0">
              <a:buNone/>
            </a:pPr>
            <a:r>
              <a:rPr lang="ru-RU" dirty="0" smtClean="0">
                <a:solidFill>
                  <a:schemeClr val="tx1"/>
                </a:solidFill>
              </a:rPr>
              <a:t>- Умение </a:t>
            </a:r>
            <a:r>
              <a:rPr lang="ru-RU" dirty="0">
                <a:solidFill>
                  <a:schemeClr val="tx1"/>
                </a:solidFill>
              </a:rPr>
              <a:t>самостоятельно принимать решения и отвечать за свои поступки.</a:t>
            </a:r>
          </a:p>
          <a:p>
            <a:pPr marL="45720" indent="0">
              <a:buNone/>
            </a:pPr>
            <a:r>
              <a:rPr lang="ru-RU" dirty="0" smtClean="0">
                <a:solidFill>
                  <a:schemeClr val="tx1"/>
                </a:solidFill>
              </a:rPr>
              <a:t>- Инициативность </a:t>
            </a:r>
            <a:r>
              <a:rPr lang="ru-RU" dirty="0">
                <a:solidFill>
                  <a:schemeClr val="tx1"/>
                </a:solidFill>
              </a:rPr>
              <a:t>и целеустремленность.</a:t>
            </a:r>
          </a:p>
          <a:p>
            <a:pPr marL="45720" indent="0">
              <a:buNone/>
            </a:pPr>
            <a:r>
              <a:rPr lang="ru-RU" dirty="0" smtClean="0">
                <a:solidFill>
                  <a:schemeClr val="tx1"/>
                </a:solidFill>
              </a:rPr>
              <a:t>- Умение </a:t>
            </a:r>
            <a:r>
              <a:rPr lang="ru-RU" dirty="0">
                <a:solidFill>
                  <a:schemeClr val="tx1"/>
                </a:solidFill>
              </a:rPr>
              <a:t>строить близкие и доброжелательные отношения с окружающими.</a:t>
            </a:r>
          </a:p>
          <a:p>
            <a:pPr marL="45720" indent="0">
              <a:buNone/>
            </a:pPr>
            <a:r>
              <a:rPr lang="ru-RU" dirty="0" smtClean="0">
                <a:solidFill>
                  <a:schemeClr val="tx1"/>
                </a:solidFill>
              </a:rPr>
              <a:t>- Способность </a:t>
            </a:r>
            <a:r>
              <a:rPr lang="ru-RU" dirty="0">
                <a:solidFill>
                  <a:schemeClr val="tx1"/>
                </a:solidFill>
              </a:rPr>
              <a:t>договариваться, находить компромиссные решения.</a:t>
            </a:r>
          </a:p>
          <a:p>
            <a:pPr marL="45720" indent="0">
              <a:buNone/>
            </a:pPr>
            <a:r>
              <a:rPr lang="ru-RU" dirty="0" smtClean="0">
                <a:solidFill>
                  <a:schemeClr val="tx1"/>
                </a:solidFill>
              </a:rPr>
              <a:t>- Наличие </a:t>
            </a:r>
            <a:r>
              <a:rPr lang="ru-RU" dirty="0">
                <a:solidFill>
                  <a:schemeClr val="tx1"/>
                </a:solidFill>
              </a:rPr>
              <a:t>собственного мнения и способность считаться с мнением окружающих.</a:t>
            </a:r>
          </a:p>
          <a:p>
            <a:endParaRPr lang="ru-RU" dirty="0"/>
          </a:p>
          <a:p>
            <a:pPr marL="45720" indent="0">
              <a:buNone/>
            </a:pPr>
            <a:r>
              <a:rPr lang="ru-RU" sz="2900" dirty="0">
                <a:solidFill>
                  <a:schemeClr val="accent2">
                    <a:lumMod val="75000"/>
                  </a:schemeClr>
                </a:solidFill>
              </a:rPr>
              <a:t>Если в Вашей семье Вам удалось установить такие взаимоотношения, поделитесь своим опытом с другими!</a:t>
            </a:r>
          </a:p>
          <a:p>
            <a:endParaRPr lang="ru-RU" sz="2900" dirty="0">
              <a:solidFill>
                <a:schemeClr val="accent2">
                  <a:lumMod val="75000"/>
                </a:schemeClr>
              </a:solidFill>
            </a:endParaRPr>
          </a:p>
          <a:p>
            <a:endParaRPr lang="ru-RU" dirty="0"/>
          </a:p>
        </p:txBody>
      </p:sp>
      <p:pic>
        <p:nvPicPr>
          <p:cNvPr id="12290" name="Picture 2" descr="Картинки по запросу демократический стиль воспитан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5053" y="1854558"/>
            <a:ext cx="3863661" cy="3464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217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Картинки по запросу авторитарный стиль воспитан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90879">
            <a:off x="8049295" y="954265"/>
            <a:ext cx="3641456" cy="2933165"/>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731161" y="377779"/>
            <a:ext cx="10567759" cy="1103290"/>
          </a:xfrm>
        </p:spPr>
        <p:txBody>
          <a:bodyPr/>
          <a:lstStyle/>
          <a:p>
            <a:r>
              <a:rPr lang="ru-RU" dirty="0">
                <a:solidFill>
                  <a:schemeClr val="accent2">
                    <a:lumMod val="75000"/>
                  </a:schemeClr>
                </a:solidFill>
              </a:rPr>
              <a:t>АВТОРИТАРНЫЙ СТИЛЬ ВОСПИТАНИЯ </a:t>
            </a:r>
          </a:p>
        </p:txBody>
      </p:sp>
      <p:sp>
        <p:nvSpPr>
          <p:cNvPr id="3" name="Объект 2"/>
          <p:cNvSpPr>
            <a:spLocks noGrp="1"/>
          </p:cNvSpPr>
          <p:nvPr>
            <p:ph idx="1"/>
          </p:nvPr>
        </p:nvSpPr>
        <p:spPr>
          <a:xfrm>
            <a:off x="460419" y="1287886"/>
            <a:ext cx="6313867" cy="5376931"/>
          </a:xfrm>
        </p:spPr>
        <p:txBody>
          <a:bodyPr>
            <a:normAutofit fontScale="92500"/>
          </a:bodyPr>
          <a:lstStyle/>
          <a:p>
            <a:r>
              <a:rPr lang="ru-RU" b="1" dirty="0" smtClean="0">
                <a:solidFill>
                  <a:schemeClr val="tx1"/>
                </a:solidFill>
              </a:rPr>
              <a:t>Особенности: </a:t>
            </a:r>
          </a:p>
          <a:p>
            <a:r>
              <a:rPr lang="ru-RU" dirty="0">
                <a:solidFill>
                  <a:schemeClr val="tx1"/>
                </a:solidFill>
              </a:rPr>
              <a:t>Родители, придерживающиеся этого стиля, требуют от ребенка высоких достижений, наказывают за неудачи, жестко контролируют, вторгаются в личное пространство ребенка, подавляют силой, решают за ребенка, что ему лучше, не интересуются личным мнением ребенка, не признают его права. «Как я сказал, так и будет», «Я родитель, значит я прав».</a:t>
            </a:r>
          </a:p>
          <a:p>
            <a:endParaRPr lang="ru-RU" dirty="0">
              <a:solidFill>
                <a:schemeClr val="tx1"/>
              </a:solidFill>
            </a:endParaRPr>
          </a:p>
          <a:p>
            <a:r>
              <a:rPr lang="ru-RU" dirty="0">
                <a:solidFill>
                  <a:schemeClr val="tx1"/>
                </a:solidFill>
              </a:rPr>
              <a:t>При этом стиле воспитания ребенок не имеет возможности проявлять инициативу, так как все вопросы, касающиеся его жизни, решаются родителем единолично, без его участия. Авторитарный стиль воспитания подразумевает решение конфликтов методом «кнута и пряника», запретами и угрозами, а не нахождением компромиссного решения.</a:t>
            </a:r>
          </a:p>
          <a:p>
            <a:endParaRPr lang="ru-RU" dirty="0"/>
          </a:p>
        </p:txBody>
      </p:sp>
      <p:pic>
        <p:nvPicPr>
          <p:cNvPr id="4100" name="Picture 4" descr="Картинки по запросу авторитарный стиль воспитан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4286" y="3997996"/>
            <a:ext cx="1857375" cy="226695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Похожее изображение"/>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40214" y="4021430"/>
            <a:ext cx="2086377" cy="2443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591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23327" y="2201213"/>
            <a:ext cx="9875520" cy="613893"/>
          </a:xfrm>
        </p:spPr>
        <p:txBody>
          <a:bodyPr>
            <a:noAutofit/>
          </a:bodyPr>
          <a:lstStyle/>
          <a:p>
            <a:pPr marL="228600" lvl="0" indent="-182880">
              <a:spcBef>
                <a:spcPts val="1400"/>
              </a:spcBef>
            </a:pPr>
            <a:r>
              <a:rPr lang="ru-RU" sz="3200" dirty="0" smtClean="0">
                <a:solidFill>
                  <a:srgbClr val="FF0000"/>
                </a:solidFill>
                <a:ea typeface="+mn-ea"/>
                <a:cs typeface="+mn-cs"/>
              </a:rPr>
              <a:t>Последствия!</a:t>
            </a:r>
            <a:r>
              <a:rPr lang="ru-RU" sz="3200" dirty="0">
                <a:solidFill>
                  <a:srgbClr val="A6B727"/>
                </a:solidFill>
                <a:ea typeface="+mn-ea"/>
                <a:cs typeface="+mn-cs"/>
              </a:rPr>
              <a:t/>
            </a:r>
            <a:br>
              <a:rPr lang="ru-RU" sz="3200" dirty="0">
                <a:solidFill>
                  <a:srgbClr val="A6B727"/>
                </a:solidFill>
                <a:ea typeface="+mn-ea"/>
                <a:cs typeface="+mn-cs"/>
              </a:rPr>
            </a:br>
            <a:endParaRPr lang="ru-RU" sz="28700" dirty="0"/>
          </a:p>
        </p:txBody>
      </p:sp>
      <p:sp>
        <p:nvSpPr>
          <p:cNvPr id="3" name="Объект 2"/>
          <p:cNvSpPr>
            <a:spLocks noGrp="1"/>
          </p:cNvSpPr>
          <p:nvPr>
            <p:ph idx="1"/>
          </p:nvPr>
        </p:nvSpPr>
        <p:spPr>
          <a:xfrm>
            <a:off x="581295" y="759666"/>
            <a:ext cx="10868583" cy="3564229"/>
          </a:xfrm>
        </p:spPr>
        <p:txBody>
          <a:bodyPr>
            <a:normAutofit/>
          </a:bodyPr>
          <a:lstStyle/>
          <a:p>
            <a:pPr marL="45720" indent="0">
              <a:buNone/>
            </a:pPr>
            <a:endParaRPr lang="ru-RU" dirty="0">
              <a:solidFill>
                <a:schemeClr val="tx1"/>
              </a:solidFill>
            </a:endParaRPr>
          </a:p>
          <a:p>
            <a:pPr>
              <a:buFont typeface="Wingdings" panose="05000000000000000000" pitchFamily="2" charset="2"/>
              <a:buChar char="ü"/>
            </a:pPr>
            <a:r>
              <a:rPr lang="ru-RU" dirty="0">
                <a:solidFill>
                  <a:schemeClr val="tx1"/>
                </a:solidFill>
              </a:rPr>
              <a:t>В подростковом возрасте родительский авторитет теряет свою силу и страх перед родителями, характерный для авторитарного стиля воспитания, исчезает. Поэтому, в таких семьях в этом возрасте часто возникает большое количество конфликтов, дети становятся «неуправляемыми», т.к. все прежние средства воздействия родителей теряют свою силу.</a:t>
            </a:r>
          </a:p>
          <a:p>
            <a:endParaRPr lang="ru-RU" dirty="0"/>
          </a:p>
        </p:txBody>
      </p:sp>
      <p:pic>
        <p:nvPicPr>
          <p:cNvPr id="5122" name="Picture 2" descr="Картинки по запросу авторитарный стиль воспитан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626" y="2944606"/>
            <a:ext cx="4971078" cy="329748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Картинки по запросу тяжелый подросто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8897" y="2944606"/>
            <a:ext cx="3382755" cy="3292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173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4375" y="276971"/>
            <a:ext cx="13305183" cy="1356360"/>
          </a:xfrm>
        </p:spPr>
        <p:txBody>
          <a:bodyPr>
            <a:noAutofit/>
          </a:bodyPr>
          <a:lstStyle/>
          <a:p>
            <a:r>
              <a:rPr lang="ru-RU" sz="3600" dirty="0">
                <a:solidFill>
                  <a:schemeClr val="accent2">
                    <a:lumMod val="75000"/>
                  </a:schemeClr>
                </a:solidFill>
              </a:rPr>
              <a:t>Характерным чертами личности ребенка, воспитанного в авторитарном стиле, могут быть следующие варианты:</a:t>
            </a:r>
            <a:r>
              <a:rPr lang="ru-RU" sz="3600" dirty="0"/>
              <a:t/>
            </a:r>
            <a:br>
              <a:rPr lang="ru-RU" sz="3600" dirty="0"/>
            </a:br>
            <a:endParaRPr lang="ru-RU" sz="3600" dirty="0"/>
          </a:p>
        </p:txBody>
      </p:sp>
      <p:sp>
        <p:nvSpPr>
          <p:cNvPr id="3" name="Объект 2"/>
          <p:cNvSpPr>
            <a:spLocks noGrp="1"/>
          </p:cNvSpPr>
          <p:nvPr>
            <p:ph idx="1"/>
          </p:nvPr>
        </p:nvSpPr>
        <p:spPr>
          <a:xfrm>
            <a:off x="135836" y="1371600"/>
            <a:ext cx="6198704" cy="4038600"/>
          </a:xfrm>
        </p:spPr>
        <p:txBody>
          <a:bodyPr>
            <a:normAutofit/>
          </a:bodyPr>
          <a:lstStyle/>
          <a:p>
            <a:pPr marL="45720" indent="0">
              <a:buNone/>
            </a:pPr>
            <a:r>
              <a:rPr lang="ru-RU" u="sng" dirty="0" smtClean="0">
                <a:solidFill>
                  <a:schemeClr val="tx1"/>
                </a:solidFill>
              </a:rPr>
              <a:t>1 </a:t>
            </a:r>
            <a:r>
              <a:rPr lang="ru-RU" u="sng" dirty="0">
                <a:solidFill>
                  <a:schemeClr val="tx1"/>
                </a:solidFill>
              </a:rPr>
              <a:t>вариант – развитие слабой жизненной позиции</a:t>
            </a:r>
            <a:r>
              <a:rPr lang="ru-RU" dirty="0">
                <a:solidFill>
                  <a:schemeClr val="tx1"/>
                </a:solidFill>
              </a:rPr>
              <a:t>:</a:t>
            </a:r>
          </a:p>
          <a:p>
            <a:r>
              <a:rPr lang="ru-RU" dirty="0">
                <a:solidFill>
                  <a:schemeClr val="tx1"/>
                </a:solidFill>
              </a:rPr>
              <a:t>потеря чувства собственного достоинства;</a:t>
            </a:r>
          </a:p>
          <a:p>
            <a:r>
              <a:rPr lang="ru-RU" dirty="0">
                <a:solidFill>
                  <a:schemeClr val="tx1"/>
                </a:solidFill>
              </a:rPr>
              <a:t>потеря способности принимать решения, отвечать за выбор;</a:t>
            </a:r>
          </a:p>
          <a:p>
            <a:r>
              <a:rPr lang="ru-RU" dirty="0">
                <a:solidFill>
                  <a:schemeClr val="tx1"/>
                </a:solidFill>
              </a:rPr>
              <a:t>потеря собственных желаний («чего же Я хочу?»);</a:t>
            </a:r>
          </a:p>
          <a:p>
            <a:endParaRPr lang="ru-RU" dirty="0"/>
          </a:p>
        </p:txBody>
      </p:sp>
      <p:sp>
        <p:nvSpPr>
          <p:cNvPr id="4" name="Прямоугольник 3"/>
          <p:cNvSpPr/>
          <p:nvPr/>
        </p:nvSpPr>
        <p:spPr>
          <a:xfrm>
            <a:off x="5755584" y="3733838"/>
            <a:ext cx="6096000" cy="2943370"/>
          </a:xfrm>
          <a:prstGeom prst="rect">
            <a:avLst/>
          </a:prstGeom>
        </p:spPr>
        <p:txBody>
          <a:bodyPr>
            <a:spAutoFit/>
          </a:bodyPr>
          <a:lstStyle/>
          <a:p>
            <a:pPr marL="45720" lvl="0">
              <a:lnSpc>
                <a:spcPct val="90000"/>
              </a:lnSpc>
              <a:spcBef>
                <a:spcPts val="1400"/>
              </a:spcBef>
              <a:buClr>
                <a:srgbClr val="A6B727"/>
              </a:buClr>
              <a:buSzPct val="80000"/>
            </a:pPr>
            <a:r>
              <a:rPr lang="ru-RU" sz="2200" u="sng" dirty="0">
                <a:solidFill>
                  <a:srgbClr val="000000"/>
                </a:solidFill>
              </a:rPr>
              <a:t>2 вариант – развитие деспотической личности:</a:t>
            </a:r>
          </a:p>
          <a:p>
            <a:pPr marL="228600" lvl="0" indent="-182880">
              <a:lnSpc>
                <a:spcPct val="90000"/>
              </a:lnSpc>
              <a:spcBef>
                <a:spcPts val="1400"/>
              </a:spcBef>
              <a:buClr>
                <a:srgbClr val="A6B727"/>
              </a:buClr>
              <a:buSzPct val="80000"/>
              <a:buFont typeface="Corbel" pitchFamily="34" charset="0"/>
              <a:buChar char="•"/>
            </a:pPr>
            <a:r>
              <a:rPr lang="ru-RU" sz="2200" dirty="0">
                <a:solidFill>
                  <a:srgbClr val="000000"/>
                </a:solidFill>
              </a:rPr>
              <a:t>ненависть к родителям;</a:t>
            </a:r>
          </a:p>
          <a:p>
            <a:pPr marL="228600" lvl="0" indent="-182880">
              <a:lnSpc>
                <a:spcPct val="90000"/>
              </a:lnSpc>
              <a:spcBef>
                <a:spcPts val="1400"/>
              </a:spcBef>
              <a:buClr>
                <a:srgbClr val="A6B727"/>
              </a:buClr>
              <a:buSzPct val="80000"/>
              <a:buFont typeface="Corbel" pitchFamily="34" charset="0"/>
              <a:buChar char="•"/>
            </a:pPr>
            <a:r>
              <a:rPr lang="ru-RU" sz="2200" dirty="0">
                <a:solidFill>
                  <a:srgbClr val="000000"/>
                </a:solidFill>
              </a:rPr>
              <a:t>решение вопросов только силой (кто сильнее, тот и прав);</a:t>
            </a:r>
          </a:p>
          <a:p>
            <a:pPr marL="228600" lvl="0" indent="-182880">
              <a:lnSpc>
                <a:spcPct val="90000"/>
              </a:lnSpc>
              <a:spcBef>
                <a:spcPts val="1400"/>
              </a:spcBef>
              <a:buClr>
                <a:srgbClr val="A6B727"/>
              </a:buClr>
              <a:buSzPct val="80000"/>
              <a:buFont typeface="Corbel" pitchFamily="34" charset="0"/>
              <a:buChar char="•"/>
            </a:pPr>
            <a:r>
              <a:rPr lang="ru-RU" sz="2200" dirty="0">
                <a:solidFill>
                  <a:srgbClr val="000000"/>
                </a:solidFill>
              </a:rPr>
              <a:t>грубое, циничное, деспотичное и хамское поведение и отношение к окружающим;</a:t>
            </a:r>
          </a:p>
          <a:p>
            <a:pPr marL="228600" lvl="0" indent="-182880">
              <a:lnSpc>
                <a:spcPct val="90000"/>
              </a:lnSpc>
              <a:spcBef>
                <a:spcPts val="1400"/>
              </a:spcBef>
              <a:buClr>
                <a:srgbClr val="A6B727"/>
              </a:buClr>
              <a:buSzPct val="80000"/>
              <a:buFont typeface="Corbel" pitchFamily="34" charset="0"/>
              <a:buChar char="•"/>
            </a:pPr>
            <a:r>
              <a:rPr lang="ru-RU" sz="2200" dirty="0">
                <a:solidFill>
                  <a:srgbClr val="000000"/>
                </a:solidFill>
              </a:rPr>
              <a:t>повышенная агрессивность и конфликтность.</a:t>
            </a:r>
          </a:p>
        </p:txBody>
      </p:sp>
      <p:pic>
        <p:nvPicPr>
          <p:cNvPr id="6146" name="Picture 2" descr="Картинки по запросу неуверенный ребено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374" y="4109727"/>
            <a:ext cx="5102915" cy="2672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8" name="Picture 4" descr="Картинки по запросу деспотический  ребено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3079" y="1156979"/>
            <a:ext cx="4638260" cy="25768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9583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7090" y="622479"/>
            <a:ext cx="9875520" cy="922986"/>
          </a:xfrm>
        </p:spPr>
        <p:txBody>
          <a:bodyPr>
            <a:normAutofit fontScale="90000"/>
          </a:bodyPr>
          <a:lstStyle/>
          <a:p>
            <a:pPr algn="ctr"/>
            <a:r>
              <a:rPr lang="ru-RU" dirty="0" smtClean="0">
                <a:solidFill>
                  <a:schemeClr val="accent2">
                    <a:lumMod val="75000"/>
                  </a:schemeClr>
                </a:solidFill>
              </a:rPr>
              <a:t>Рекомендации!</a:t>
            </a:r>
            <a:r>
              <a:rPr lang="ru-RU" dirty="0"/>
              <a:t/>
            </a:r>
            <a:br>
              <a:rPr lang="ru-RU" dirty="0"/>
            </a:br>
            <a:endParaRPr lang="ru-RU" dirty="0"/>
          </a:p>
        </p:txBody>
      </p:sp>
      <p:sp>
        <p:nvSpPr>
          <p:cNvPr id="3" name="Объект 2"/>
          <p:cNvSpPr>
            <a:spLocks noGrp="1"/>
          </p:cNvSpPr>
          <p:nvPr>
            <p:ph idx="1"/>
          </p:nvPr>
        </p:nvSpPr>
        <p:spPr>
          <a:xfrm>
            <a:off x="341612" y="1083972"/>
            <a:ext cx="11246476" cy="5409127"/>
          </a:xfrm>
        </p:spPr>
        <p:txBody>
          <a:bodyPr>
            <a:normAutofit fontScale="92500" lnSpcReduction="20000"/>
          </a:bodyPr>
          <a:lstStyle/>
          <a:p>
            <a:endParaRPr lang="ru-RU" dirty="0">
              <a:solidFill>
                <a:schemeClr val="tx1"/>
              </a:solidFill>
            </a:endParaRPr>
          </a:p>
          <a:p>
            <a:r>
              <a:rPr lang="ru-RU" dirty="0">
                <a:solidFill>
                  <a:schemeClr val="tx1"/>
                </a:solidFill>
              </a:rPr>
              <a:t>Учитывайте позицию ребенка, его побуждения, желания и переживания. Попробуйте ненадолго поставить себя на его </a:t>
            </a:r>
            <a:r>
              <a:rPr lang="ru-RU" dirty="0" smtClean="0">
                <a:solidFill>
                  <a:schemeClr val="tx1"/>
                </a:solidFill>
              </a:rPr>
              <a:t>место.</a:t>
            </a:r>
            <a:endParaRPr lang="ru-RU" dirty="0">
              <a:solidFill>
                <a:schemeClr val="tx1"/>
              </a:solidFill>
            </a:endParaRPr>
          </a:p>
          <a:p>
            <a:r>
              <a:rPr lang="ru-RU" dirty="0">
                <a:solidFill>
                  <a:schemeClr val="tx1"/>
                </a:solidFill>
              </a:rPr>
              <a:t>Старайтесь давать инструкции в форме предложения, а не распоряжения, приказа.</a:t>
            </a:r>
          </a:p>
          <a:p>
            <a:r>
              <a:rPr lang="ru-RU" dirty="0">
                <a:solidFill>
                  <a:schemeClr val="tx1"/>
                </a:solidFill>
              </a:rPr>
              <a:t>Старайтесь говорить не сухо и отстраненно, а доверительным тоном, эмоционально.</a:t>
            </a:r>
          </a:p>
          <a:p>
            <a:r>
              <a:rPr lang="ru-RU" dirty="0" smtClean="0">
                <a:solidFill>
                  <a:schemeClr val="tx1"/>
                </a:solidFill>
              </a:rPr>
              <a:t>Любые </a:t>
            </a:r>
            <a:r>
              <a:rPr lang="ru-RU" dirty="0">
                <a:solidFill>
                  <a:schemeClr val="tx1"/>
                </a:solidFill>
              </a:rPr>
              <a:t>порицания должны быть адресованы не к личности ребенка, а к конкретным его действиям. Нельзя говорить «Ты обманщик!», лучше сформулировать фразу следующим образом: «Мне было очень неприятно, когда я узнала, что в этой ситуации ты сказал неправду».</a:t>
            </a:r>
          </a:p>
          <a:p>
            <a:r>
              <a:rPr lang="ru-RU" dirty="0">
                <a:solidFill>
                  <a:schemeClr val="tx1"/>
                </a:solidFill>
              </a:rPr>
              <a:t>Не входите в комнату ребенка без стука или в отсутствие хозяина. Не трогайте его личные вещи. Старайтесь уважать личное пространство вашего ребенка, каким бы оно ни было.</a:t>
            </a:r>
          </a:p>
          <a:p>
            <a:r>
              <a:rPr lang="ru-RU" dirty="0" smtClean="0">
                <a:solidFill>
                  <a:schemeClr val="tx1"/>
                </a:solidFill>
              </a:rPr>
              <a:t>Необходимо </a:t>
            </a:r>
            <a:r>
              <a:rPr lang="ru-RU" dirty="0">
                <a:solidFill>
                  <a:schemeClr val="tx1"/>
                </a:solidFill>
              </a:rPr>
              <a:t>оставлять за подростком право выбора друзей, одежды, музыки и т. д.</a:t>
            </a:r>
          </a:p>
          <a:p>
            <a:r>
              <a:rPr lang="ru-RU" dirty="0">
                <a:solidFill>
                  <a:schemeClr val="tx1"/>
                </a:solidFill>
              </a:rPr>
              <a:t>Искренне объясняйте, что вы чувствуете, когда расстроены, но не вспоминайте старых, давнишних грехов, а говорите о сегодняшнем положении. Однако при этом никогда не давите, не наказывайте физически, не унижайте.</a:t>
            </a:r>
          </a:p>
          <a:p>
            <a:r>
              <a:rPr lang="ru-RU" dirty="0">
                <a:solidFill>
                  <a:schemeClr val="tx1"/>
                </a:solidFill>
              </a:rPr>
              <a:t>Станьте терпимее к недостаткам подростков. Замечайте как можно чаще в вашем ребенке те достоинства, которые свойственны их натуре.</a:t>
            </a:r>
          </a:p>
          <a:p>
            <a:endParaRPr lang="ru-RU" dirty="0"/>
          </a:p>
        </p:txBody>
      </p:sp>
    </p:spTree>
    <p:extLst>
      <p:ext uri="{BB962C8B-B14F-4D97-AF65-F5344CB8AC3E}">
        <p14:creationId xmlns:p14="http://schemas.microsoft.com/office/powerpoint/2010/main" val="1647169262"/>
      </p:ext>
    </p:extLst>
  </p:cSld>
  <p:clrMapOvr>
    <a:masterClrMapping/>
  </p:clrMapOvr>
</p:sld>
</file>

<file path=ppt/theme/theme1.xml><?xml version="1.0" encoding="utf-8"?>
<a:theme xmlns:a="http://schemas.openxmlformats.org/drawingml/2006/main" name="Базис">
  <a:themeElements>
    <a:clrScheme name="Базис">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Базис">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Базис">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Основа</Template>
  <TotalTime>125</TotalTime>
  <Words>1291</Words>
  <Application>Microsoft Office PowerPoint</Application>
  <PresentationFormat>Широкоэкранный</PresentationFormat>
  <Paragraphs>83</Paragraphs>
  <Slides>15</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15</vt:i4>
      </vt:variant>
    </vt:vector>
  </HeadingPairs>
  <TitlesOfParts>
    <vt:vector size="20" baseType="lpstr">
      <vt:lpstr>Calibri</vt:lpstr>
      <vt:lpstr>Corbel</vt:lpstr>
      <vt:lpstr>Times New Roman</vt:lpstr>
      <vt:lpstr>Wingdings</vt:lpstr>
      <vt:lpstr>Базис</vt:lpstr>
      <vt:lpstr>Стили семейного воспитания</vt:lpstr>
      <vt:lpstr>Презентация PowerPoint</vt:lpstr>
      <vt:lpstr>Стили семейного воспитания (Д.Баумринд):</vt:lpstr>
      <vt:lpstr>АВТОРИТЕТНЫЙ СТИЛЬ ВОСПИТАНИЯ (ИЛИ ДЕМОКРАТИЧЕСКИЙ)</vt:lpstr>
      <vt:lpstr>Последствия!</vt:lpstr>
      <vt:lpstr>АВТОРИТАРНЫЙ СТИЛЬ ВОСПИТАНИЯ </vt:lpstr>
      <vt:lpstr>Последствия! </vt:lpstr>
      <vt:lpstr>Характерным чертами личности ребенка, воспитанного в авторитарном стиле, могут быть следующие варианты: </vt:lpstr>
      <vt:lpstr>Рекомендации! </vt:lpstr>
      <vt:lpstr>ИНДИФФЕРЕНТНЫЙ СТИЛЬ ВОСПИТАНИЯ</vt:lpstr>
      <vt:lpstr>Последствия! </vt:lpstr>
      <vt:lpstr>Рекомендации!</vt:lpstr>
      <vt:lpstr>ЛИБЕРАЛЬНЫЙ СТИЛЬ ВОСПИТАНИЯ (ПОПУСТИТЕЛЬСКИЙ)</vt:lpstr>
      <vt:lpstr>Презентация PowerPoint</vt:lpstr>
      <vt:lpstr>Рекомендации!</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Стили семейного воспитания</dc:title>
  <dc:creator>ira.barabanova.97@mail.ru</dc:creator>
  <cp:lastModifiedBy>ira.barabanova.97@mail.ru</cp:lastModifiedBy>
  <cp:revision>14</cp:revision>
  <dcterms:created xsi:type="dcterms:W3CDTF">2018-03-03T08:41:27Z</dcterms:created>
  <dcterms:modified xsi:type="dcterms:W3CDTF">2021-03-27T12:05:40Z</dcterms:modified>
</cp:coreProperties>
</file>