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57"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Date Placeholder 29"/>
          <p:cNvSpPr>
            <a:spLocks noGrp="1"/>
          </p:cNvSpPr>
          <p:nvPr>
            <p:ph type="dt" sz="half" idx="10"/>
          </p:nvPr>
        </p:nvSpPr>
        <p:spPr/>
        <p:txBody>
          <a:bodyPr/>
          <a:lstStyle/>
          <a:p>
            <a:fld id="{B4C71EC6-210F-42DE-9C53-41977AD35B3D}" type="datetimeFigureOut">
              <a:rPr lang="ru-RU" smtClean="0"/>
              <a:pPr/>
              <a:t>10.01.2024</a:t>
            </a:fld>
            <a:endParaRPr lang="ru-RU"/>
          </a:p>
        </p:txBody>
      </p:sp>
      <p:sp>
        <p:nvSpPr>
          <p:cNvPr id="19" name="Footer Placeholder 18"/>
          <p:cNvSpPr>
            <a:spLocks noGrp="1"/>
          </p:cNvSpPr>
          <p:nvPr>
            <p:ph type="ftr" sz="quarter" idx="11"/>
          </p:nvPr>
        </p:nvSpPr>
        <p:spPr/>
        <p:txBody>
          <a:bodyPr/>
          <a:lstStyle/>
          <a:p>
            <a:endParaRPr lang="ru-RU"/>
          </a:p>
        </p:txBody>
      </p:sp>
      <p:sp>
        <p:nvSpPr>
          <p:cNvPr id="27" name="Slide Number Placeholder 26"/>
          <p:cNvSpPr>
            <a:spLocks noGrp="1"/>
          </p:cNvSpPr>
          <p:nvPr>
            <p:ph type="sldNum" sz="quarter" idx="12"/>
          </p:nvPr>
        </p:nvSpPr>
        <p:spPr/>
        <p:txBody>
          <a:bodyPr/>
          <a:lstStyle/>
          <a:p>
            <a:fld id="{B19B0651-EE4F-4900-A07F-96A6BFA9D0F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pPr/>
              <a:t>10.01.2024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pPr/>
              <a:t>10.01.2024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Content Placeholder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pPr/>
              <a:t>10.01.2024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10.01.2024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B4C71EC6-210F-42DE-9C53-41977AD35B3D}" type="datetimeFigureOut">
              <a:rPr lang="ru-RU" smtClean="0"/>
              <a:pPr/>
              <a:t>10.01.2024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Date Placeholder 6"/>
          <p:cNvSpPr>
            <a:spLocks noGrp="1"/>
          </p:cNvSpPr>
          <p:nvPr>
            <p:ph type="dt" sz="half" idx="10"/>
          </p:nvPr>
        </p:nvSpPr>
        <p:spPr/>
        <p:txBody>
          <a:bodyPr/>
          <a:lstStyle/>
          <a:p>
            <a:fld id="{B4C71EC6-210F-42DE-9C53-41977AD35B3D}" type="datetimeFigureOut">
              <a:rPr lang="ru-RU" smtClean="0"/>
              <a:pPr/>
              <a:t>10.01.2024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Date Placeholder 2"/>
          <p:cNvSpPr>
            <a:spLocks noGrp="1"/>
          </p:cNvSpPr>
          <p:nvPr>
            <p:ph type="dt" sz="half" idx="10"/>
          </p:nvPr>
        </p:nvSpPr>
        <p:spPr/>
        <p:txBody>
          <a:bodyPr/>
          <a:lstStyle/>
          <a:p>
            <a:fld id="{B4C71EC6-210F-42DE-9C53-41977AD35B3D}" type="datetimeFigureOut">
              <a:rPr lang="ru-RU" smtClean="0"/>
              <a:pPr/>
              <a:t>10.01.2024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10.01.2024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B4C71EC6-210F-42DE-9C53-41977AD35B3D}" type="datetimeFigureOut">
              <a:rPr lang="ru-RU" smtClean="0"/>
              <a:pPr/>
              <a:t>10.01.2024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10.01.2024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8077200" y="6356350"/>
            <a:ext cx="609600" cy="365125"/>
          </a:xfrm>
        </p:spPr>
        <p:txBody>
          <a:bodyPr/>
          <a:lstStyle/>
          <a:p>
            <a:fld id="{B19B0651-EE4F-4900-A07F-96A6BFA9D0F0}" type="slidenum">
              <a:rPr lang="ru-RU" smtClean="0"/>
              <a:pPr/>
              <a:t>‹#›</a:t>
            </a:fld>
            <a:endParaRPr lang="ru-R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4C71EC6-210F-42DE-9C53-41977AD35B3D}" type="datetimeFigureOut">
              <a:rPr lang="ru-RU" smtClean="0"/>
              <a:pPr/>
              <a:t>10.01.2024</a:t>
            </a:fld>
            <a:endParaRPr lang="ru-R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9B0651-EE4F-4900-A07F-96A6BFA9D0F0}" type="slidenum">
              <a:rPr lang="ru-RU" smtClean="0"/>
              <a:pPr/>
              <a:t>‹#›</a:t>
            </a:fld>
            <a:endParaRPr lang="ru-R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71472" y="500042"/>
            <a:ext cx="7851648" cy="1828800"/>
          </a:xfrm>
        </p:spPr>
        <p:txBody>
          <a:bodyPr/>
          <a:lstStyle/>
          <a:p>
            <a:r>
              <a:rPr lang="ru-RU" dirty="0" smtClean="0"/>
              <a:t>Декларация прав ребёнка</a:t>
            </a:r>
            <a:endParaRPr lang="ru-RU" dirty="0"/>
          </a:p>
        </p:txBody>
      </p:sp>
      <p:sp>
        <p:nvSpPr>
          <p:cNvPr id="3" name="Подзаголовок 2"/>
          <p:cNvSpPr>
            <a:spLocks noGrp="1"/>
          </p:cNvSpPr>
          <p:nvPr>
            <p:ph type="subTitle" idx="1"/>
          </p:nvPr>
        </p:nvSpPr>
        <p:spPr>
          <a:xfrm>
            <a:off x="3059832" y="3228536"/>
            <a:ext cx="5328264" cy="2720744"/>
          </a:xfrm>
        </p:spPr>
        <p:txBody>
          <a:bodyPr>
            <a:normAutofit/>
          </a:bodyPr>
          <a:lstStyle/>
          <a:p>
            <a:endParaRPr lang="ru-RU" b="1" dirty="0" smtClean="0">
              <a:solidFill>
                <a:srgbClr val="FFFF00"/>
              </a:solidFill>
            </a:endParaRPr>
          </a:p>
          <a:p>
            <a:r>
              <a:rPr lang="ru-RU" dirty="0" smtClean="0"/>
              <a:t> </a:t>
            </a: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2420888"/>
            <a:ext cx="2448272" cy="3778547"/>
          </a:xfrm>
          <a:prstGeom prst="rect">
            <a:avLst/>
          </a:prstGeom>
        </p:spPr>
      </p:pic>
    </p:spTree>
    <p:extLst>
      <p:ext uri="{BB962C8B-B14F-4D97-AF65-F5344CB8AC3E}">
        <p14:creationId xmlns:p14="http://schemas.microsoft.com/office/powerpoint/2010/main" val="701502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29600" cy="564672"/>
          </a:xfrm>
        </p:spPr>
        <p:txBody>
          <a:bodyPr>
            <a:normAutofit fontScale="90000"/>
          </a:bodyPr>
          <a:lstStyle/>
          <a:p>
            <a:pPr algn="ctr"/>
            <a:r>
              <a:rPr lang="ru-RU" dirty="0" smtClean="0"/>
              <a:t>Принцип 7:</a:t>
            </a:r>
            <a:endParaRPr lang="ru-RU" dirty="0"/>
          </a:p>
        </p:txBody>
      </p:sp>
      <p:sp>
        <p:nvSpPr>
          <p:cNvPr id="3" name="Объект 2"/>
          <p:cNvSpPr>
            <a:spLocks noGrp="1"/>
          </p:cNvSpPr>
          <p:nvPr>
            <p:ph sz="half" idx="1"/>
          </p:nvPr>
        </p:nvSpPr>
        <p:spPr>
          <a:xfrm>
            <a:off x="457200" y="908721"/>
            <a:ext cx="7931224" cy="2448271"/>
          </a:xfrm>
        </p:spPr>
        <p:txBody>
          <a:bodyPr>
            <a:noAutofit/>
          </a:bodyPr>
          <a:lstStyle/>
          <a:p>
            <a:r>
              <a:rPr lang="ru-RU" sz="2000" dirty="0"/>
              <a:t>Ребенок имеет </a:t>
            </a:r>
            <a:r>
              <a:rPr lang="ru-RU" sz="2000" b="1" dirty="0">
                <a:solidFill>
                  <a:srgbClr val="00B050"/>
                </a:solidFill>
              </a:rPr>
              <a:t>право на получение образования</a:t>
            </a:r>
            <a:r>
              <a:rPr lang="ru-RU" sz="2000" dirty="0"/>
              <a:t>, которое должно быть </a:t>
            </a:r>
            <a:r>
              <a:rPr lang="ru-RU" sz="2000" b="1" dirty="0">
                <a:solidFill>
                  <a:srgbClr val="00B050"/>
                </a:solidFill>
              </a:rPr>
              <a:t>бесплатным и обязательным</a:t>
            </a:r>
            <a:r>
              <a:rPr lang="ru-RU" sz="2000" dirty="0"/>
              <a:t>, по крайней мере на начальных стадиях. Ему должно даваться образование, которое способствовало бы его общему культурному развитию и благодаря которому он мог бы, </a:t>
            </a:r>
            <a:r>
              <a:rPr lang="ru-RU" sz="2000" dirty="0">
                <a:solidFill>
                  <a:schemeClr val="accent1"/>
                </a:solidFill>
              </a:rPr>
              <a:t>на основе равенства возможностей, развить свои способности и личное суждение, а также сознание моральной и социальной ответственности и стать полезным членом общества</a:t>
            </a:r>
            <a:r>
              <a:rPr lang="ru-RU" sz="2000" dirty="0" smtClean="0">
                <a:solidFill>
                  <a:schemeClr val="accent1"/>
                </a:solidFill>
              </a:rPr>
              <a:t>. </a:t>
            </a:r>
          </a:p>
        </p:txBody>
      </p:sp>
      <p:sp>
        <p:nvSpPr>
          <p:cNvPr id="4" name="Объект 3"/>
          <p:cNvSpPr>
            <a:spLocks noGrp="1"/>
          </p:cNvSpPr>
          <p:nvPr>
            <p:ph sz="half" idx="2"/>
          </p:nvPr>
        </p:nvSpPr>
        <p:spPr>
          <a:xfrm>
            <a:off x="539552" y="3501008"/>
            <a:ext cx="5544616" cy="2853916"/>
          </a:xfrm>
        </p:spPr>
        <p:txBody>
          <a:bodyPr>
            <a:normAutofit fontScale="70000" lnSpcReduction="20000"/>
          </a:bodyPr>
          <a:lstStyle/>
          <a:p>
            <a:r>
              <a:rPr lang="ru-RU" dirty="0"/>
              <a:t>Наилучшее обеспечение интересов ребенка должно быть руководящим принципом для тех, на ком лежит ответственность за его образование и обучение; эта ответственность лежит прежде всего на его родителях. Ребенку должна быть обеспечена полная возможность игр и развлечений, которые были бы направлены на цели, преследуемые образованием; общество и органы публичной власти должны прилагать усилия к тому, чтобы способствовать осуществлению указанного права.</a:t>
            </a:r>
          </a:p>
          <a:p>
            <a:endParaRPr lang="ru-RU" dirty="0"/>
          </a:p>
        </p:txBody>
      </p:sp>
      <p:pic>
        <p:nvPicPr>
          <p:cNvPr id="5" name="Рисунок 4"/>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164212" y="4000504"/>
            <a:ext cx="2818916" cy="1738613"/>
          </a:xfrm>
          <a:prstGeom prst="rect">
            <a:avLst/>
          </a:prstGeom>
        </p:spPr>
      </p:pic>
    </p:spTree>
    <p:extLst>
      <p:ext uri="{BB962C8B-B14F-4D97-AF65-F5344CB8AC3E}">
        <p14:creationId xmlns:p14="http://schemas.microsoft.com/office/powerpoint/2010/main" val="139371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29600" cy="708688"/>
          </a:xfrm>
        </p:spPr>
        <p:txBody>
          <a:bodyPr>
            <a:normAutofit fontScale="90000"/>
          </a:bodyPr>
          <a:lstStyle/>
          <a:p>
            <a:pPr algn="ctr"/>
            <a:r>
              <a:rPr lang="ru-RU" dirty="0" smtClean="0"/>
              <a:t>Принцип 8:</a:t>
            </a:r>
            <a:endParaRPr lang="ru-RU" dirty="0"/>
          </a:p>
        </p:txBody>
      </p:sp>
      <p:sp>
        <p:nvSpPr>
          <p:cNvPr id="3" name="Объект 2"/>
          <p:cNvSpPr>
            <a:spLocks noGrp="1"/>
          </p:cNvSpPr>
          <p:nvPr>
            <p:ph idx="1"/>
          </p:nvPr>
        </p:nvSpPr>
        <p:spPr>
          <a:xfrm>
            <a:off x="457200" y="1556792"/>
            <a:ext cx="6563072" cy="4767808"/>
          </a:xfrm>
        </p:spPr>
        <p:txBody>
          <a:bodyPr/>
          <a:lstStyle/>
          <a:p>
            <a:r>
              <a:rPr lang="ru-RU" dirty="0"/>
              <a:t>Ребенок должен при всех обстоятельствах быть среди тех, кто первым получает защиту и </a:t>
            </a:r>
            <a:r>
              <a:rPr lang="ru-RU" dirty="0" smtClean="0"/>
              <a:t>помощь.</a:t>
            </a:r>
            <a:endParaRPr lang="ru-RU" dirty="0"/>
          </a:p>
        </p:txBody>
      </p:sp>
      <p:pic>
        <p:nvPicPr>
          <p:cNvPr id="4" name="Рисунок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4572000" y="3000372"/>
            <a:ext cx="3776604" cy="3009100"/>
          </a:xfrm>
          <a:prstGeom prst="rect">
            <a:avLst/>
          </a:prstGeom>
        </p:spPr>
      </p:pic>
    </p:spTree>
    <p:extLst>
      <p:ext uri="{BB962C8B-B14F-4D97-AF65-F5344CB8AC3E}">
        <p14:creationId xmlns:p14="http://schemas.microsoft.com/office/powerpoint/2010/main" val="3436210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29600" cy="564672"/>
          </a:xfrm>
        </p:spPr>
        <p:txBody>
          <a:bodyPr>
            <a:normAutofit fontScale="90000"/>
          </a:bodyPr>
          <a:lstStyle/>
          <a:p>
            <a:pPr algn="ctr"/>
            <a:r>
              <a:rPr lang="ru-RU" dirty="0" smtClean="0"/>
              <a:t>Принцип 9:</a:t>
            </a:r>
            <a:endParaRPr lang="ru-RU" dirty="0"/>
          </a:p>
        </p:txBody>
      </p:sp>
      <p:sp>
        <p:nvSpPr>
          <p:cNvPr id="3" name="Объект 2"/>
          <p:cNvSpPr>
            <a:spLocks noGrp="1"/>
          </p:cNvSpPr>
          <p:nvPr>
            <p:ph idx="1"/>
          </p:nvPr>
        </p:nvSpPr>
        <p:spPr>
          <a:xfrm>
            <a:off x="457200" y="1124744"/>
            <a:ext cx="8229600" cy="5199856"/>
          </a:xfrm>
        </p:spPr>
        <p:txBody>
          <a:bodyPr>
            <a:normAutofit/>
          </a:bodyPr>
          <a:lstStyle/>
          <a:p>
            <a:r>
              <a:rPr lang="ru-RU" sz="2400" dirty="0"/>
              <a:t>Ребенок должен быть </a:t>
            </a:r>
            <a:r>
              <a:rPr lang="ru-RU" sz="2400" b="1" dirty="0">
                <a:solidFill>
                  <a:srgbClr val="00B050"/>
                </a:solidFill>
              </a:rPr>
              <a:t>защищен от всех форм небрежного отношения, жестокости и эксплуатации</a:t>
            </a:r>
            <a:r>
              <a:rPr lang="ru-RU" sz="2400" dirty="0"/>
              <a:t>. Он не должен быть объектом торговли в какой бы то ни было форме</a:t>
            </a:r>
            <a:r>
              <a:rPr lang="ru-RU" sz="2400" dirty="0" smtClean="0"/>
              <a:t>. </a:t>
            </a:r>
          </a:p>
          <a:p>
            <a:r>
              <a:rPr lang="ru-RU" sz="2400" dirty="0" smtClean="0"/>
              <a:t>Ребенок </a:t>
            </a:r>
            <a:r>
              <a:rPr lang="ru-RU" sz="2400" dirty="0"/>
              <a:t>не должен приниматься на работу до достижения надлежащего возрастного минимума; ему ни в коем случае не должны поручаться или разрешаться работа или занятие, которые были бы вредны для его здоровья или образования или препятствовали его физическому, умственному или нравственному </a:t>
            </a:r>
            <a:r>
              <a:rPr lang="ru-RU" sz="2400" dirty="0" smtClean="0"/>
              <a:t>развитию.</a:t>
            </a:r>
            <a:endParaRPr lang="ru-RU" sz="2400" dirty="0"/>
          </a:p>
        </p:txBody>
      </p:sp>
    </p:spTree>
    <p:extLst>
      <p:ext uri="{BB962C8B-B14F-4D97-AF65-F5344CB8AC3E}">
        <p14:creationId xmlns:p14="http://schemas.microsoft.com/office/powerpoint/2010/main" val="2839438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636680"/>
          </a:xfrm>
        </p:spPr>
        <p:txBody>
          <a:bodyPr>
            <a:normAutofit fontScale="90000"/>
          </a:bodyPr>
          <a:lstStyle/>
          <a:p>
            <a:pPr algn="ctr"/>
            <a:r>
              <a:rPr lang="ru-RU" dirty="0" smtClean="0"/>
              <a:t>Принцип 10:</a:t>
            </a:r>
            <a:endParaRPr lang="ru-RU" dirty="0"/>
          </a:p>
        </p:txBody>
      </p:sp>
      <p:pic>
        <p:nvPicPr>
          <p:cNvPr id="5122" name="Picture 2" descr="E:\РГПУ\8 семестр\Калабина -Права ребенка и этика работы с ним\Декларация\e50cd46e4ffcda7e508cce288afa7b67.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500826" y="4088131"/>
            <a:ext cx="2643174" cy="2748018"/>
          </a:xfrm>
          <a:prstGeom prst="rect">
            <a:avLst/>
          </a:prstGeom>
          <a:noFill/>
          <a:extLst>
            <a:ext uri="{909E8E84-426E-40DD-AFC4-6F175D3DCCD1}">
              <a14:hiddenFill xmlns:a14="http://schemas.microsoft.com/office/drawing/2010/main">
                <a:solidFill>
                  <a:srgbClr val="FFFFFF"/>
                </a:solidFill>
              </a14:hiddenFill>
            </a:ext>
          </a:extLst>
        </p:spPr>
      </p:pic>
      <p:sp>
        <p:nvSpPr>
          <p:cNvPr id="3" name="Объект 2"/>
          <p:cNvSpPr>
            <a:spLocks noGrp="1"/>
          </p:cNvSpPr>
          <p:nvPr>
            <p:ph idx="1"/>
          </p:nvPr>
        </p:nvSpPr>
        <p:spPr>
          <a:xfrm>
            <a:off x="457200" y="1412776"/>
            <a:ext cx="6707088" cy="4911824"/>
          </a:xfrm>
        </p:spPr>
        <p:txBody>
          <a:bodyPr/>
          <a:lstStyle/>
          <a:p>
            <a:r>
              <a:rPr lang="ru-RU" dirty="0"/>
              <a:t>Ребенок </a:t>
            </a:r>
            <a:r>
              <a:rPr lang="ru-RU" dirty="0">
                <a:solidFill>
                  <a:srgbClr val="00B050"/>
                </a:solidFill>
              </a:rPr>
              <a:t>должен ограждаться от практики, которая может поощрять расовую, религиозную или какую-либо иную форму дискриминации. </a:t>
            </a:r>
            <a:r>
              <a:rPr lang="ru-RU" dirty="0"/>
              <a:t>Он должен воспитываться в духе взаимопонимания, терпимости, дружбы между народами, мира и всеобщего братства, а также в полном сознании, что его энергия и способности должны посвящаться служению на пользу других </a:t>
            </a:r>
            <a:r>
              <a:rPr lang="ru-RU" dirty="0" smtClean="0"/>
              <a:t>людей.</a:t>
            </a:r>
            <a:endParaRPr lang="ru-RU" dirty="0"/>
          </a:p>
        </p:txBody>
      </p:sp>
    </p:spTree>
    <p:extLst>
      <p:ext uri="{BB962C8B-B14F-4D97-AF65-F5344CB8AC3E}">
        <p14:creationId xmlns:p14="http://schemas.microsoft.com/office/powerpoint/2010/main" val="154746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504056"/>
          </a:xfrm>
        </p:spPr>
        <p:txBody>
          <a:bodyPr>
            <a:normAutofit fontScale="90000"/>
          </a:bodyPr>
          <a:lstStyle/>
          <a:p>
            <a:pPr algn="ctr"/>
            <a:r>
              <a:rPr lang="ru-RU" dirty="0" smtClean="0"/>
              <a:t>Значение Декларации</a:t>
            </a:r>
            <a:endParaRPr lang="ru-RU" dirty="0"/>
          </a:p>
        </p:txBody>
      </p:sp>
      <p:sp>
        <p:nvSpPr>
          <p:cNvPr id="3" name="Объект 2"/>
          <p:cNvSpPr>
            <a:spLocks noGrp="1"/>
          </p:cNvSpPr>
          <p:nvPr>
            <p:ph idx="1"/>
          </p:nvPr>
        </p:nvSpPr>
        <p:spPr>
          <a:xfrm>
            <a:off x="457200" y="908720"/>
            <a:ext cx="8363272" cy="5472608"/>
          </a:xfrm>
        </p:spPr>
        <p:txBody>
          <a:bodyPr>
            <a:normAutofit fontScale="62500" lnSpcReduction="20000"/>
          </a:bodyPr>
          <a:lstStyle/>
          <a:p>
            <a:r>
              <a:rPr lang="ru-RU" dirty="0"/>
              <a:t>Декларация прав ребенка </a:t>
            </a:r>
            <a:r>
              <a:rPr lang="ru-RU" dirty="0">
                <a:solidFill>
                  <a:srgbClr val="FF0000"/>
                </a:solidFill>
              </a:rPr>
              <a:t>провозглашает равные права детей в области воспитания, образования, социального обеспечения, физического и духовного развития</a:t>
            </a:r>
            <a:r>
              <a:rPr lang="ru-RU" dirty="0"/>
              <a:t>, вне зависимости от расы, национальности, родного языка, политических, религиозных или других убеждений, а также других критериев</a:t>
            </a:r>
            <a:r>
              <a:rPr lang="ru-RU" dirty="0" smtClean="0"/>
              <a:t>. Документ </a:t>
            </a:r>
            <a:r>
              <a:rPr lang="ru-RU" dirty="0"/>
              <a:t>призывает правительства разных стран, родителей и общественные организации, </a:t>
            </a:r>
            <a:r>
              <a:rPr lang="ru-RU" dirty="0">
                <a:solidFill>
                  <a:srgbClr val="FF0000"/>
                </a:solidFill>
              </a:rPr>
              <a:t>признать и соблюдать права детей</a:t>
            </a:r>
            <a:r>
              <a:rPr lang="ru-RU" dirty="0"/>
              <a:t>. Данный манифест существенно повлиял на политику государств и отдельных лиц во всем мире</a:t>
            </a:r>
            <a:r>
              <a:rPr lang="ru-RU" dirty="0" smtClean="0"/>
              <a:t>. Следить </a:t>
            </a:r>
            <a:r>
              <a:rPr lang="ru-RU" dirty="0"/>
              <a:t>за соблюдением прав детей призваны также международные организации – ЮНЕСКО, ЮНИСЕФ, ВОЗ</a:t>
            </a:r>
            <a:r>
              <a:rPr lang="ru-RU" dirty="0" smtClean="0"/>
              <a:t>. </a:t>
            </a:r>
          </a:p>
          <a:p>
            <a:r>
              <a:rPr lang="ru-RU" dirty="0" smtClean="0"/>
              <a:t>В </a:t>
            </a:r>
            <a:r>
              <a:rPr lang="ru-RU" dirty="0"/>
              <a:t>большинстве стран современного мира принципы Декларации прав ребенка </a:t>
            </a:r>
            <a:r>
              <a:rPr lang="ru-RU" dirty="0">
                <a:solidFill>
                  <a:srgbClr val="FF0000"/>
                </a:solidFill>
              </a:rPr>
              <a:t>закреплены конституцией и другими законодательными актами</a:t>
            </a:r>
            <a:r>
              <a:rPr lang="ru-RU" dirty="0" smtClean="0">
                <a:solidFill>
                  <a:srgbClr val="FF0000"/>
                </a:solidFill>
              </a:rPr>
              <a:t>. </a:t>
            </a:r>
            <a:r>
              <a:rPr lang="ru-RU" dirty="0" smtClean="0"/>
              <a:t>Стоит </a:t>
            </a:r>
            <a:r>
              <a:rPr lang="ru-RU" dirty="0"/>
              <a:t>отметить, что Декларация не является совершенным документом с юридической точки зрения. В документе не четко определено понятие «ребенок». Кроме того, заключенные в нем принципы </a:t>
            </a:r>
            <a:r>
              <a:rPr lang="ru-RU" dirty="0">
                <a:solidFill>
                  <a:srgbClr val="FF0000"/>
                </a:solidFill>
              </a:rPr>
              <a:t>представляют собой не столько права детей, сколько обязанности взрослых личностей и общественности по отношению к несовершеннолетним</a:t>
            </a:r>
            <a:r>
              <a:rPr lang="ru-RU" dirty="0" smtClean="0">
                <a:solidFill>
                  <a:srgbClr val="FF0000"/>
                </a:solidFill>
              </a:rPr>
              <a:t>. </a:t>
            </a:r>
          </a:p>
          <a:p>
            <a:r>
              <a:rPr lang="ru-RU" dirty="0" smtClean="0"/>
              <a:t>Хотя </a:t>
            </a:r>
            <a:r>
              <a:rPr lang="ru-RU" dirty="0"/>
              <a:t>Декларация не является обязательной для подписавших ее стран, значение данного провозглашения сложно переоценить, ведь именно Декларация 1959 года </a:t>
            </a:r>
            <a:r>
              <a:rPr lang="ru-RU" dirty="0">
                <a:solidFill>
                  <a:srgbClr val="FF0000"/>
                </a:solidFill>
              </a:rPr>
              <a:t>положила начало разработке современных международно-правовых актов, охраняющих права детей</a:t>
            </a:r>
            <a:r>
              <a:rPr lang="ru-RU" dirty="0" smtClean="0">
                <a:solidFill>
                  <a:srgbClr val="FF0000"/>
                </a:solidFill>
              </a:rPr>
              <a:t>. </a:t>
            </a:r>
          </a:p>
          <a:p>
            <a:r>
              <a:rPr lang="ru-RU" dirty="0" smtClean="0"/>
              <a:t>Ровно </a:t>
            </a:r>
            <a:r>
              <a:rPr lang="ru-RU" dirty="0"/>
              <a:t>через 30 лет, в 1989 году главные положения Декларации прав ребенка получили свое </a:t>
            </a:r>
            <a:r>
              <a:rPr lang="ru-RU" dirty="0">
                <a:solidFill>
                  <a:srgbClr val="FF0000"/>
                </a:solidFill>
              </a:rPr>
              <a:t>расширение и юридическое закрепление в Конвенции ООН о правах ребёнка.</a:t>
            </a:r>
            <a:r>
              <a:rPr lang="ru-RU" dirty="0"/>
              <a:t> В данном международном правовом акте установлены обязательства по созданию условий, обеспечивающих соблюдение прав и интересов детей, для всех стран-участников ООН</a:t>
            </a:r>
            <a:r>
              <a:rPr lang="ru-RU" dirty="0" smtClean="0"/>
              <a:t>.</a:t>
            </a:r>
          </a:p>
          <a:p>
            <a:endParaRPr lang="ru-RU" dirty="0"/>
          </a:p>
        </p:txBody>
      </p:sp>
    </p:spTree>
    <p:extLst>
      <p:ext uri="{BB962C8B-B14F-4D97-AF65-F5344CB8AC3E}">
        <p14:creationId xmlns:p14="http://schemas.microsoft.com/office/powerpoint/2010/main" val="4042931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332656"/>
            <a:ext cx="8229600" cy="708688"/>
          </a:xfrm>
        </p:spPr>
        <p:txBody>
          <a:bodyPr>
            <a:normAutofit fontScale="90000"/>
          </a:bodyPr>
          <a:lstStyle/>
          <a:p>
            <a:pPr algn="ctr"/>
            <a:r>
              <a:rPr lang="ru-RU" dirty="0" smtClean="0"/>
              <a:t>Предпосылки создания</a:t>
            </a:r>
            <a:endParaRPr lang="ru-RU" dirty="0"/>
          </a:p>
        </p:txBody>
      </p:sp>
      <p:sp>
        <p:nvSpPr>
          <p:cNvPr id="3" name="Объект 2"/>
          <p:cNvSpPr>
            <a:spLocks noGrp="1"/>
          </p:cNvSpPr>
          <p:nvPr>
            <p:ph idx="1"/>
          </p:nvPr>
        </p:nvSpPr>
        <p:spPr>
          <a:xfrm>
            <a:off x="457200" y="1124744"/>
            <a:ext cx="8229600" cy="5199856"/>
          </a:xfrm>
        </p:spPr>
        <p:txBody>
          <a:bodyPr>
            <a:normAutofit fontScale="70000" lnSpcReduction="20000"/>
          </a:bodyPr>
          <a:lstStyle/>
          <a:p>
            <a:r>
              <a:rPr lang="ru-RU" dirty="0"/>
              <a:t>Необходимость специальной защиты прав ребёнка впервые была затронута в 1919 году, когда была создана британская организация «</a:t>
            </a:r>
            <a:r>
              <a:rPr lang="ru-RU" b="1" dirty="0">
                <a:solidFill>
                  <a:srgbClr val="00B050"/>
                </a:solidFill>
              </a:rPr>
              <a:t>Спасите детей». </a:t>
            </a:r>
            <a:endParaRPr lang="ru-RU" b="1" dirty="0" smtClean="0">
              <a:solidFill>
                <a:srgbClr val="00B050"/>
              </a:solidFill>
            </a:endParaRPr>
          </a:p>
          <a:p>
            <a:r>
              <a:rPr lang="ru-RU" dirty="0" smtClean="0"/>
              <a:t>В </a:t>
            </a:r>
            <a:r>
              <a:rPr lang="ru-RU" dirty="0"/>
              <a:t>1920 в Женеве основан «</a:t>
            </a:r>
            <a:r>
              <a:rPr lang="ru-RU" b="1" dirty="0">
                <a:solidFill>
                  <a:srgbClr val="00B050"/>
                </a:solidFill>
              </a:rPr>
              <a:t>Международный союз спасения детей</a:t>
            </a:r>
            <a:r>
              <a:rPr lang="ru-RU" dirty="0" smtClean="0"/>
              <a:t>». </a:t>
            </a:r>
          </a:p>
          <a:p>
            <a:r>
              <a:rPr lang="ru-RU" dirty="0" smtClean="0"/>
              <a:t>Уже </a:t>
            </a:r>
            <a:r>
              <a:rPr lang="ru-RU" dirty="0"/>
              <a:t>в 1924 году Пятой Ассамблеей Лиги Наций в Женеве была провозглашена Женевская декларация о правах детей, которая стала основой для будущей Декларации прав ребенка ООН</a:t>
            </a:r>
            <a:r>
              <a:rPr lang="ru-RU" dirty="0" smtClean="0"/>
              <a:t>.</a:t>
            </a:r>
          </a:p>
          <a:p>
            <a:r>
              <a:rPr lang="ru-RU" dirty="0" smtClean="0"/>
              <a:t>Женевский </a:t>
            </a:r>
            <a:r>
              <a:rPr lang="ru-RU" dirty="0"/>
              <a:t>манифест состоит из пяти основных принципов, направленных против детского труда и рабства, торговли детьми и проституции несовершеннолетних</a:t>
            </a:r>
            <a:r>
              <a:rPr lang="ru-RU" dirty="0" smtClean="0"/>
              <a:t>. </a:t>
            </a:r>
          </a:p>
          <a:p>
            <a:r>
              <a:rPr lang="ru-RU" dirty="0" smtClean="0"/>
              <a:t>Согласно </a:t>
            </a:r>
            <a:r>
              <a:rPr lang="ru-RU" dirty="0"/>
              <a:t>положениям Всеобщей декларации прав и свобод человека (1948) о том, что материнство и младенчество дают право на особое попечение и помощь, </a:t>
            </a:r>
            <a:r>
              <a:rPr lang="ru-RU" dirty="0">
                <a:solidFill>
                  <a:schemeClr val="accent2">
                    <a:lumMod val="75000"/>
                  </a:schemeClr>
                </a:solidFill>
              </a:rPr>
              <a:t>Декларация прав ребенка формирует права детей как особой категории граждан, которые в силу возраста не могут пользоваться некоторыми своими правами, </a:t>
            </a:r>
            <a:r>
              <a:rPr lang="ru-RU" dirty="0"/>
              <a:t>и поэтому им необходима помощь и поддержка международного сообщества, отдельного государства и общества</a:t>
            </a:r>
            <a:r>
              <a:rPr lang="ru-RU" dirty="0" smtClean="0"/>
              <a:t>. </a:t>
            </a:r>
          </a:p>
          <a:p>
            <a:r>
              <a:rPr lang="ru-RU" dirty="0" smtClean="0"/>
              <a:t>Российская </a:t>
            </a:r>
            <a:r>
              <a:rPr lang="ru-RU" dirty="0"/>
              <a:t>Империя в 1917 году одной из первых в мировой практике приняла Декларацию прав ребёнка К.Н. </a:t>
            </a:r>
            <a:r>
              <a:rPr lang="ru-RU" dirty="0" err="1" smtClean="0"/>
              <a:t>Вентцеля</a:t>
            </a:r>
            <a:r>
              <a:rPr lang="ru-RU" dirty="0" smtClean="0"/>
              <a:t>.</a:t>
            </a:r>
            <a:endParaRPr lang="ru-RU" dirty="0"/>
          </a:p>
        </p:txBody>
      </p:sp>
    </p:spTree>
    <p:extLst>
      <p:ext uri="{BB962C8B-B14F-4D97-AF65-F5344CB8AC3E}">
        <p14:creationId xmlns:p14="http://schemas.microsoft.com/office/powerpoint/2010/main" val="2693039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29600" cy="636680"/>
          </a:xfrm>
        </p:spPr>
        <p:txBody>
          <a:bodyPr>
            <a:normAutofit fontScale="90000"/>
          </a:bodyPr>
          <a:lstStyle/>
          <a:p>
            <a:pPr algn="ctr"/>
            <a:r>
              <a:rPr lang="ru-RU" dirty="0" smtClean="0"/>
              <a:t>Принятие Декларации</a:t>
            </a:r>
            <a:endParaRPr lang="ru-RU" dirty="0"/>
          </a:p>
        </p:txBody>
      </p:sp>
      <p:sp>
        <p:nvSpPr>
          <p:cNvPr id="3" name="Объект 2"/>
          <p:cNvSpPr>
            <a:spLocks noGrp="1"/>
          </p:cNvSpPr>
          <p:nvPr>
            <p:ph idx="1"/>
          </p:nvPr>
        </p:nvSpPr>
        <p:spPr>
          <a:xfrm>
            <a:off x="457200" y="1124744"/>
            <a:ext cx="8229600" cy="5199856"/>
          </a:xfrm>
        </p:spPr>
        <p:txBody>
          <a:bodyPr>
            <a:normAutofit fontScale="85000" lnSpcReduction="20000"/>
          </a:bodyPr>
          <a:lstStyle/>
          <a:p>
            <a:r>
              <a:rPr lang="ru-RU" dirty="0"/>
              <a:t>Женевская Декларация 1924 года была существенным прорывом в мировом законодательстве, но требовалась и другая защита для несовершеннолетних</a:t>
            </a:r>
            <a:r>
              <a:rPr lang="ru-RU" dirty="0" smtClean="0"/>
              <a:t>. </a:t>
            </a:r>
          </a:p>
          <a:p>
            <a:r>
              <a:rPr lang="ru-RU" dirty="0" smtClean="0"/>
              <a:t>В </a:t>
            </a:r>
            <a:r>
              <a:rPr lang="ru-RU" dirty="0"/>
              <a:t>ООН </a:t>
            </a:r>
            <a:r>
              <a:rPr lang="ru-RU" dirty="0">
                <a:solidFill>
                  <a:schemeClr val="accent2">
                    <a:lumMod val="75000"/>
                  </a:schemeClr>
                </a:solidFill>
              </a:rPr>
              <a:t>с 1945 года дети, их благополучие, защита и права всегда находились в центре внимания</a:t>
            </a:r>
            <a:r>
              <a:rPr lang="ru-RU" dirty="0"/>
              <a:t>. Одним из первых актов с начала создания Генеральной Ассамблеи было </a:t>
            </a:r>
            <a:r>
              <a:rPr lang="ru-RU" b="1" dirty="0">
                <a:solidFill>
                  <a:schemeClr val="accent2">
                    <a:lumMod val="75000"/>
                  </a:schemeClr>
                </a:solidFill>
              </a:rPr>
              <a:t>основание Детского фонда ООН (ЮНИСЕФ</a:t>
            </a:r>
            <a:r>
              <a:rPr lang="ru-RU" dirty="0"/>
              <a:t>), который по сегодняшний день является основным механизмом международной помощи несовершеннолетним</a:t>
            </a:r>
            <a:r>
              <a:rPr lang="ru-RU" dirty="0" smtClean="0"/>
              <a:t>. </a:t>
            </a:r>
          </a:p>
          <a:p>
            <a:r>
              <a:rPr lang="ru-RU" dirty="0" smtClean="0"/>
              <a:t>В </a:t>
            </a:r>
            <a:r>
              <a:rPr lang="ru-RU" dirty="0"/>
              <a:t>1948 году в провозглашенной Всеобщей Декларации прав человека было зафиксировано, что дети должны быть объектом особой защиты и помощи. </a:t>
            </a:r>
            <a:endParaRPr lang="ru-RU" dirty="0" smtClean="0"/>
          </a:p>
          <a:p>
            <a:r>
              <a:rPr lang="ru-RU" dirty="0" smtClean="0"/>
              <a:t>В </a:t>
            </a:r>
            <a:r>
              <a:rPr lang="ru-RU" dirty="0"/>
              <a:t>1959 году Генеральная Ассамблея ООН вернулась к рассмотрению существующего женевский документа, который был доработан и принят его обновленный вариант. В новой международной Декларации права ребенка зафиксированы в расширенном и полном </a:t>
            </a:r>
            <a:r>
              <a:rPr lang="ru-RU" dirty="0" smtClean="0"/>
              <a:t>объеме.</a:t>
            </a:r>
            <a:endParaRPr lang="ru-RU" dirty="0"/>
          </a:p>
        </p:txBody>
      </p:sp>
    </p:spTree>
    <p:extLst>
      <p:ext uri="{BB962C8B-B14F-4D97-AF65-F5344CB8AC3E}">
        <p14:creationId xmlns:p14="http://schemas.microsoft.com/office/powerpoint/2010/main" val="99380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29600" cy="720080"/>
          </a:xfrm>
        </p:spPr>
        <p:txBody>
          <a:bodyPr>
            <a:normAutofit fontScale="90000"/>
          </a:bodyPr>
          <a:lstStyle/>
          <a:p>
            <a:pPr algn="ctr"/>
            <a:r>
              <a:rPr lang="ru-RU" sz="4000" dirty="0" smtClean="0"/>
              <a:t>Принцип 1</a:t>
            </a:r>
            <a:r>
              <a:rPr lang="ru-RU" dirty="0" smtClean="0"/>
              <a:t>:</a:t>
            </a:r>
            <a:endParaRPr lang="ru-RU" dirty="0"/>
          </a:p>
        </p:txBody>
      </p:sp>
      <p:sp>
        <p:nvSpPr>
          <p:cNvPr id="3" name="Объект 2"/>
          <p:cNvSpPr>
            <a:spLocks noGrp="1"/>
          </p:cNvSpPr>
          <p:nvPr>
            <p:ph idx="1"/>
          </p:nvPr>
        </p:nvSpPr>
        <p:spPr>
          <a:xfrm>
            <a:off x="457200" y="1196752"/>
            <a:ext cx="8229600" cy="5127848"/>
          </a:xfrm>
        </p:spPr>
        <p:txBody>
          <a:bodyPr>
            <a:normAutofit/>
          </a:bodyPr>
          <a:lstStyle/>
          <a:p>
            <a:r>
              <a:rPr lang="ru-RU" sz="2400" dirty="0"/>
              <a:t>Ребенку должны принадлежать все указанные в настоящей Декларации права. Эти права должны признаваться за всеми детьми без всяких исключений и без различия или дискриминации по признаку расы, цвета кожи, пола, языка, религии, политических или иных убеждений, национального или социального происхождения, имущественного положения, рождения или иного обстоятельства, касающегося самого ребенка или его </a:t>
            </a:r>
            <a:r>
              <a:rPr lang="ru-RU" sz="2400" dirty="0" smtClean="0"/>
              <a:t>семьи.</a:t>
            </a:r>
            <a:endParaRPr lang="ru-RU" sz="2400" dirty="0"/>
          </a:p>
        </p:txBody>
      </p:sp>
    </p:spTree>
    <p:extLst>
      <p:ext uri="{BB962C8B-B14F-4D97-AF65-F5344CB8AC3E}">
        <p14:creationId xmlns:p14="http://schemas.microsoft.com/office/powerpoint/2010/main" val="2923417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29600" cy="636680"/>
          </a:xfrm>
        </p:spPr>
        <p:txBody>
          <a:bodyPr>
            <a:normAutofit fontScale="90000"/>
          </a:bodyPr>
          <a:lstStyle/>
          <a:p>
            <a:pPr algn="ctr"/>
            <a:r>
              <a:rPr lang="ru-RU" dirty="0" smtClean="0"/>
              <a:t>Принцип 2:</a:t>
            </a:r>
            <a:endParaRPr lang="ru-RU" dirty="0"/>
          </a:p>
        </p:txBody>
      </p:sp>
      <p:pic>
        <p:nvPicPr>
          <p:cNvPr id="4" name="Рисунок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786446" y="4114580"/>
            <a:ext cx="2827239" cy="2487282"/>
          </a:xfrm>
          <a:prstGeom prst="rect">
            <a:avLst/>
          </a:prstGeom>
        </p:spPr>
      </p:pic>
      <p:sp>
        <p:nvSpPr>
          <p:cNvPr id="3" name="Объект 2"/>
          <p:cNvSpPr>
            <a:spLocks noGrp="1"/>
          </p:cNvSpPr>
          <p:nvPr>
            <p:ph idx="1"/>
          </p:nvPr>
        </p:nvSpPr>
        <p:spPr>
          <a:xfrm>
            <a:off x="457200" y="1196752"/>
            <a:ext cx="8229600" cy="5127848"/>
          </a:xfrm>
        </p:spPr>
        <p:txBody>
          <a:bodyPr>
            <a:normAutofit/>
          </a:bodyPr>
          <a:lstStyle/>
          <a:p>
            <a:r>
              <a:rPr lang="ru-RU" sz="2400" dirty="0"/>
              <a:t>Ребенку законом и другими средствами должна быть обеспечена специальная защита и предоставлены возможности и благоприятные условия, которые позволяли бы ему развиваться физически, умственно, нравственно, духовно и в социальном отношении здоровым и нормальным путем и в условиях свободы и достоинства. При издании с этой целью законов главным соображением должно быть наилучшее обеспечение интересов </a:t>
            </a:r>
            <a:r>
              <a:rPr lang="ru-RU" sz="2400" dirty="0" smtClean="0"/>
              <a:t>ребенка.</a:t>
            </a:r>
            <a:endParaRPr lang="ru-RU" sz="2400" dirty="0"/>
          </a:p>
        </p:txBody>
      </p:sp>
    </p:spTree>
    <p:extLst>
      <p:ext uri="{BB962C8B-B14F-4D97-AF65-F5344CB8AC3E}">
        <p14:creationId xmlns:p14="http://schemas.microsoft.com/office/powerpoint/2010/main" val="1154116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708688"/>
          </a:xfrm>
        </p:spPr>
        <p:txBody>
          <a:bodyPr>
            <a:normAutofit fontScale="90000"/>
          </a:bodyPr>
          <a:lstStyle/>
          <a:p>
            <a:pPr algn="ctr"/>
            <a:r>
              <a:rPr lang="ru-RU" dirty="0" smtClean="0"/>
              <a:t>Принцип 3:</a:t>
            </a:r>
            <a:endParaRPr lang="ru-RU" dirty="0"/>
          </a:p>
        </p:txBody>
      </p:sp>
      <p:sp>
        <p:nvSpPr>
          <p:cNvPr id="3" name="Объект 2"/>
          <p:cNvSpPr>
            <a:spLocks noGrp="1"/>
          </p:cNvSpPr>
          <p:nvPr>
            <p:ph idx="1"/>
          </p:nvPr>
        </p:nvSpPr>
        <p:spPr>
          <a:xfrm>
            <a:off x="457200" y="1268760"/>
            <a:ext cx="8229600" cy="5055840"/>
          </a:xfrm>
        </p:spPr>
        <p:txBody>
          <a:bodyPr/>
          <a:lstStyle/>
          <a:p>
            <a:r>
              <a:rPr lang="ru-RU" dirty="0"/>
              <a:t>Ребенку должно принадлежать с его рождения право на имя и </a:t>
            </a:r>
            <a:r>
              <a:rPr lang="ru-RU" dirty="0" smtClean="0"/>
              <a:t>гражданство.</a:t>
            </a:r>
            <a:endParaRPr lang="ru-RU" dirty="0"/>
          </a:p>
        </p:txBody>
      </p:sp>
      <p:pic>
        <p:nvPicPr>
          <p:cNvPr id="1026" name="Picture 2" descr="E:\РГПУ\8 семестр\Калабина -Права ребенка и этика работы с ним\Декларация\img9 (1).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4286248" y="2714620"/>
            <a:ext cx="3723871" cy="27929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0752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29600" cy="636680"/>
          </a:xfrm>
        </p:spPr>
        <p:txBody>
          <a:bodyPr>
            <a:normAutofit fontScale="90000"/>
          </a:bodyPr>
          <a:lstStyle/>
          <a:p>
            <a:pPr algn="ctr"/>
            <a:r>
              <a:rPr lang="ru-RU" dirty="0" smtClean="0"/>
              <a:t>Принцип 4:</a:t>
            </a:r>
            <a:endParaRPr lang="ru-RU" dirty="0"/>
          </a:p>
        </p:txBody>
      </p:sp>
      <p:sp>
        <p:nvSpPr>
          <p:cNvPr id="3" name="Объект 2"/>
          <p:cNvSpPr>
            <a:spLocks noGrp="1"/>
          </p:cNvSpPr>
          <p:nvPr>
            <p:ph idx="1"/>
          </p:nvPr>
        </p:nvSpPr>
        <p:spPr>
          <a:xfrm>
            <a:off x="457200" y="1268760"/>
            <a:ext cx="8229600" cy="5055840"/>
          </a:xfrm>
        </p:spPr>
        <p:txBody>
          <a:bodyPr>
            <a:normAutofit/>
          </a:bodyPr>
          <a:lstStyle/>
          <a:p>
            <a:r>
              <a:rPr lang="ru-RU" sz="2400" dirty="0"/>
              <a:t>Ребенок должен пользоваться благами социального обеспечения. Ему должно принадлежать право на здоровые рост и развитие; с этой целью специальные уход и охрана должны быть обеспечены как ему, так и его матери, включая надлежащий дородовой и послеродовой уход. Ребенку должно принадлежать право на надлежащие питание, жилище, развлечения и медицинское </a:t>
            </a:r>
            <a:r>
              <a:rPr lang="ru-RU" sz="2400" dirty="0" smtClean="0"/>
              <a:t>обслуживание.</a:t>
            </a:r>
            <a:endParaRPr lang="ru-RU" sz="2400" dirty="0"/>
          </a:p>
        </p:txBody>
      </p:sp>
      <p:pic>
        <p:nvPicPr>
          <p:cNvPr id="2050" name="Picture 2" descr="E:\РГПУ\8 семестр\Калабина -Права ребенка и этика работы с ним\Декларация\slide_10.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5357818" y="4071942"/>
            <a:ext cx="3097942" cy="2350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6359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229600" cy="708688"/>
          </a:xfrm>
        </p:spPr>
        <p:txBody>
          <a:bodyPr>
            <a:normAutofit fontScale="90000"/>
          </a:bodyPr>
          <a:lstStyle/>
          <a:p>
            <a:pPr algn="ctr"/>
            <a:r>
              <a:rPr lang="ru-RU" dirty="0" smtClean="0"/>
              <a:t>Принцип 5:</a:t>
            </a:r>
            <a:endParaRPr lang="ru-RU" dirty="0"/>
          </a:p>
        </p:txBody>
      </p:sp>
      <p:sp>
        <p:nvSpPr>
          <p:cNvPr id="3" name="Объект 2"/>
          <p:cNvSpPr>
            <a:spLocks noGrp="1"/>
          </p:cNvSpPr>
          <p:nvPr>
            <p:ph idx="1"/>
          </p:nvPr>
        </p:nvSpPr>
        <p:spPr>
          <a:xfrm>
            <a:off x="457200" y="1484784"/>
            <a:ext cx="8229600" cy="4839816"/>
          </a:xfrm>
        </p:spPr>
        <p:txBody>
          <a:bodyPr/>
          <a:lstStyle/>
          <a:p>
            <a:r>
              <a:rPr lang="ru-RU" dirty="0"/>
              <a:t>Ребенку, который является неполноценным в физическом, психическом или социальном отношении, должны обеспечиваться специальные режим, образование и забота, необходимые ввиду его особого </a:t>
            </a:r>
            <a:r>
              <a:rPr lang="ru-RU" dirty="0" smtClean="0"/>
              <a:t>состояния.</a:t>
            </a:r>
            <a:endParaRPr lang="ru-RU" dirty="0"/>
          </a:p>
        </p:txBody>
      </p:sp>
      <p:pic>
        <p:nvPicPr>
          <p:cNvPr id="3074"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4572000" y="3357562"/>
            <a:ext cx="3924685" cy="2943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42661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8229600" cy="720080"/>
          </a:xfrm>
        </p:spPr>
        <p:txBody>
          <a:bodyPr>
            <a:normAutofit fontScale="90000"/>
          </a:bodyPr>
          <a:lstStyle/>
          <a:p>
            <a:pPr algn="ctr"/>
            <a:r>
              <a:rPr lang="ru-RU" dirty="0" smtClean="0"/>
              <a:t>Принцип 6:</a:t>
            </a:r>
            <a:endParaRPr lang="ru-RU" dirty="0"/>
          </a:p>
        </p:txBody>
      </p:sp>
      <p:sp>
        <p:nvSpPr>
          <p:cNvPr id="3" name="Объект 2"/>
          <p:cNvSpPr>
            <a:spLocks noGrp="1"/>
          </p:cNvSpPr>
          <p:nvPr>
            <p:ph sz="half" idx="1"/>
          </p:nvPr>
        </p:nvSpPr>
        <p:spPr>
          <a:xfrm>
            <a:off x="500034" y="1285860"/>
            <a:ext cx="5050904" cy="5086165"/>
          </a:xfrm>
        </p:spPr>
        <p:txBody>
          <a:bodyPr>
            <a:normAutofit fontScale="92500" lnSpcReduction="20000"/>
          </a:bodyPr>
          <a:lstStyle/>
          <a:p>
            <a:r>
              <a:rPr lang="ru-RU" sz="2000" dirty="0"/>
              <a:t>Ребенок для полного и гармоничного развития его личности нуждается в любви и понимании. Он должен, когда это возможно, расти на попечении и под ответственностью своих родителей и во всяком случае в атмосфере любви и моральной и материальной обеспеченности; малолетний ребенок не должен, кроме тех случаев, когда имеются исключительные обстоятельства, быть разлучаем со своей матерью. </a:t>
            </a:r>
            <a:endParaRPr lang="ru-RU" sz="2000" dirty="0" smtClean="0"/>
          </a:p>
          <a:p>
            <a:r>
              <a:rPr lang="ru-RU" sz="2000" dirty="0" smtClean="0"/>
              <a:t>На </a:t>
            </a:r>
            <a:r>
              <a:rPr lang="ru-RU" sz="2000" dirty="0"/>
              <a:t>обществе и на органах публичной власти должна лежать обязанность осуществлять особую заботу о детях, не имеющих семьи, и о детях, не имеющих достаточных средств к существованию. Желательно, чтобы многодетным семьям предоставлялись государственные или иные пособия на содержание </a:t>
            </a:r>
            <a:r>
              <a:rPr lang="ru-RU" sz="2000" dirty="0" smtClean="0"/>
              <a:t>детей.</a:t>
            </a:r>
            <a:endParaRPr lang="ru-RU" sz="2000" dirty="0"/>
          </a:p>
        </p:txBody>
      </p:sp>
      <p:pic>
        <p:nvPicPr>
          <p:cNvPr id="4" name="Рисунок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643570" y="2143116"/>
            <a:ext cx="3323816" cy="3131278"/>
          </a:xfrm>
          <a:prstGeom prst="rect">
            <a:avLst/>
          </a:prstGeom>
        </p:spPr>
      </p:pic>
    </p:spTree>
    <p:extLst>
      <p:ext uri="{BB962C8B-B14F-4D97-AF65-F5344CB8AC3E}">
        <p14:creationId xmlns:p14="http://schemas.microsoft.com/office/powerpoint/2010/main" val="28386698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204</TotalTime>
  <Words>1163</Words>
  <Application>Microsoft Office PowerPoint</Application>
  <PresentationFormat>Экран (4:3)</PresentationFormat>
  <Paragraphs>43</Paragraphs>
  <Slides>14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Calibri</vt:lpstr>
      <vt:lpstr>Constantia</vt:lpstr>
      <vt:lpstr>Wingdings 2</vt:lpstr>
      <vt:lpstr>Поток</vt:lpstr>
      <vt:lpstr>Декларация прав ребёнка</vt:lpstr>
      <vt:lpstr>Предпосылки создания</vt:lpstr>
      <vt:lpstr>Принятие Декларации</vt:lpstr>
      <vt:lpstr>Принцип 1:</vt:lpstr>
      <vt:lpstr>Принцип 2:</vt:lpstr>
      <vt:lpstr>Принцип 3:</vt:lpstr>
      <vt:lpstr>Принцип 4:</vt:lpstr>
      <vt:lpstr>Принцип 5:</vt:lpstr>
      <vt:lpstr>Принцип 6:</vt:lpstr>
      <vt:lpstr>Принцип 7:</vt:lpstr>
      <vt:lpstr>Принцип 8:</vt:lpstr>
      <vt:lpstr>Принцип 9:</vt:lpstr>
      <vt:lpstr>Принцип 10:</vt:lpstr>
      <vt:lpstr>Значение Декларации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Декларация прав ребёнка</dc:title>
  <dc:creator>Наталья</dc:creator>
  <cp:lastModifiedBy>cabinet#3</cp:lastModifiedBy>
  <cp:revision>15</cp:revision>
  <dcterms:created xsi:type="dcterms:W3CDTF">2021-04-09T11:10:54Z</dcterms:created>
  <dcterms:modified xsi:type="dcterms:W3CDTF">2024-01-10T00:47:55Z</dcterms:modified>
</cp:coreProperties>
</file>